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27" r:id="rId2"/>
    <p:sldId id="375" r:id="rId3"/>
    <p:sldId id="380" r:id="rId4"/>
    <p:sldId id="386" r:id="rId5"/>
    <p:sldId id="390" r:id="rId6"/>
    <p:sldId id="392" r:id="rId7"/>
    <p:sldId id="381" r:id="rId8"/>
    <p:sldId id="397" r:id="rId9"/>
    <p:sldId id="410" r:id="rId10"/>
    <p:sldId id="398" r:id="rId11"/>
    <p:sldId id="399" r:id="rId12"/>
    <p:sldId id="400" r:id="rId13"/>
    <p:sldId id="403" r:id="rId14"/>
    <p:sldId id="388" r:id="rId15"/>
    <p:sldId id="411" r:id="rId16"/>
    <p:sldId id="387" r:id="rId17"/>
    <p:sldId id="401" r:id="rId18"/>
    <p:sldId id="412" r:id="rId19"/>
    <p:sldId id="406" r:id="rId20"/>
    <p:sldId id="407" r:id="rId21"/>
    <p:sldId id="404" r:id="rId22"/>
    <p:sldId id="405" r:id="rId23"/>
    <p:sldId id="389" r:id="rId24"/>
    <p:sldId id="413" r:id="rId25"/>
    <p:sldId id="415" r:id="rId26"/>
    <p:sldId id="416" r:id="rId27"/>
    <p:sldId id="383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8" autoAdjust="0"/>
    <p:restoredTop sz="96654" autoAdjust="0"/>
  </p:normalViewPr>
  <p:slideViewPr>
    <p:cSldViewPr snapToGrid="0" snapToObjects="1">
      <p:cViewPr>
        <p:scale>
          <a:sx n="60" d="100"/>
          <a:sy n="60" d="100"/>
        </p:scale>
        <p:origin x="-1636" y="-4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B5A1E-F653-4BA5-8E78-9F31280B4211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94A38-6D91-4AE2-83A7-FA784B2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4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“claim to fame” (1) DRI (2) APC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4A38-6D91-4AE2-83A7-FA784B2E7E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31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/>
              <a:t>Success</a:t>
            </a:r>
          </a:p>
          <a:p>
            <a:r>
              <a:rPr lang="en-GB" sz="1100" dirty="0" smtClean="0"/>
              <a:t>(Traction,</a:t>
            </a:r>
          </a:p>
          <a:p>
            <a:r>
              <a:rPr lang="en-GB" sz="1100" dirty="0" smtClean="0"/>
              <a:t>Popularity,</a:t>
            </a:r>
          </a:p>
          <a:p>
            <a:r>
              <a:rPr lang="en-GB" sz="1100" dirty="0" smtClean="0"/>
              <a:t>Fame)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“if you want to apply these things, here are a</a:t>
            </a:r>
            <a:r>
              <a:rPr lang="en-GB" baseline="0" dirty="0" smtClean="0"/>
              <a:t> few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4A38-6D91-4AE2-83A7-FA784B2E7E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52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/>
              <a:t>Success</a:t>
            </a:r>
          </a:p>
          <a:p>
            <a:r>
              <a:rPr lang="en-GB" sz="1100" dirty="0" smtClean="0"/>
              <a:t>(Traction,</a:t>
            </a:r>
          </a:p>
          <a:p>
            <a:r>
              <a:rPr lang="en-GB" sz="1100" dirty="0" smtClean="0"/>
              <a:t>Popularity,</a:t>
            </a:r>
          </a:p>
          <a:p>
            <a:r>
              <a:rPr lang="en-GB" sz="1100" dirty="0" smtClean="0"/>
              <a:t>Fame)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/>
              <a:t>Success</a:t>
            </a:r>
          </a:p>
          <a:p>
            <a:r>
              <a:rPr lang="en-GB" sz="1100" dirty="0" smtClean="0"/>
              <a:t>(Traction,</a:t>
            </a:r>
          </a:p>
          <a:p>
            <a:r>
              <a:rPr lang="en-GB" sz="1100" dirty="0" smtClean="0"/>
              <a:t>Popularity,</a:t>
            </a:r>
          </a:p>
          <a:p>
            <a:r>
              <a:rPr lang="en-GB" sz="1100" dirty="0" smtClean="0"/>
              <a:t>Fame)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/>
              <a:t>Success</a:t>
            </a:r>
          </a:p>
          <a:p>
            <a:r>
              <a:rPr lang="en-GB" sz="1100" dirty="0" smtClean="0"/>
              <a:t>(Traction,</a:t>
            </a:r>
          </a:p>
          <a:p>
            <a:r>
              <a:rPr lang="en-GB" sz="1100" dirty="0" smtClean="0"/>
              <a:t>Popularity,</a:t>
            </a:r>
          </a:p>
          <a:p>
            <a:r>
              <a:rPr lang="en-GB" sz="1100" dirty="0" smtClean="0"/>
              <a:t>Fame)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/>
              <a:t>Success</a:t>
            </a:r>
          </a:p>
          <a:p>
            <a:r>
              <a:rPr lang="en-GB" sz="1100" dirty="0" smtClean="0"/>
              <a:t>(Traction,</a:t>
            </a:r>
          </a:p>
          <a:p>
            <a:r>
              <a:rPr lang="en-GB" sz="1100" dirty="0" smtClean="0"/>
              <a:t>Popularity,</a:t>
            </a:r>
          </a:p>
          <a:p>
            <a:r>
              <a:rPr lang="en-GB" sz="1100" dirty="0" smtClean="0"/>
              <a:t>Fame)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/>
              <a:t>Success</a:t>
            </a:r>
          </a:p>
          <a:p>
            <a:r>
              <a:rPr lang="en-GB" sz="1100" dirty="0" smtClean="0"/>
              <a:t>(Traction,</a:t>
            </a:r>
          </a:p>
          <a:p>
            <a:r>
              <a:rPr lang="en-GB" sz="1100" dirty="0" smtClean="0"/>
              <a:t>Popularity,</a:t>
            </a:r>
          </a:p>
          <a:p>
            <a:r>
              <a:rPr lang="en-GB" sz="1100" dirty="0" smtClean="0"/>
              <a:t>Fame)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hooguit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half </a:t>
            </a:r>
            <a:r>
              <a:rPr lang="en-GB" dirty="0" err="1" smtClean="0"/>
              <a:t>flesje</a:t>
            </a:r>
            <a:r>
              <a:rPr lang="en-GB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4A38-6D91-4AE2-83A7-FA784B2E7E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0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/>
              <a:t>Success</a:t>
            </a:r>
          </a:p>
          <a:p>
            <a:r>
              <a:rPr lang="en-GB" sz="1100" dirty="0" smtClean="0"/>
              <a:t>(Traction,</a:t>
            </a:r>
          </a:p>
          <a:p>
            <a:r>
              <a:rPr lang="en-GB" sz="1100" dirty="0" smtClean="0"/>
              <a:t>Popularity,</a:t>
            </a:r>
          </a:p>
          <a:p>
            <a:r>
              <a:rPr lang="en-GB" sz="1100" dirty="0" smtClean="0"/>
              <a:t>Fame)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/>
              <a:t>Success</a:t>
            </a:r>
          </a:p>
          <a:p>
            <a:r>
              <a:rPr lang="en-GB" sz="1100" dirty="0" smtClean="0"/>
              <a:t>(Traction,</a:t>
            </a:r>
          </a:p>
          <a:p>
            <a:r>
              <a:rPr lang="en-GB" sz="1100" dirty="0" smtClean="0"/>
              <a:t>Popularity,</a:t>
            </a:r>
          </a:p>
          <a:p>
            <a:r>
              <a:rPr lang="en-GB" sz="1100" dirty="0" smtClean="0"/>
              <a:t>Fame)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9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Meer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half </a:t>
            </a:r>
            <a:r>
              <a:rPr lang="en-GB" dirty="0" err="1" smtClean="0"/>
              <a:t>miljoen</a:t>
            </a:r>
            <a:r>
              <a:rPr lang="en-GB" dirty="0" smtClean="0"/>
              <a:t> regels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4A38-6D91-4AE2-83A7-FA784B2E7E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2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87B700E-9F0B-4924-8152-0C541E543F4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3A5F7EB-08E6-48A7-963A-43E56D90AB0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Imagen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32" y="73377"/>
            <a:ext cx="983995" cy="939107"/>
          </a:xfrm>
          <a:prstGeom prst="rect">
            <a:avLst/>
          </a:prstGeom>
        </p:spPr>
      </p:pic>
      <p:pic>
        <p:nvPicPr>
          <p:cNvPr id="6" name="Imagen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421" y="429956"/>
            <a:ext cx="2882519" cy="4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52" y="205979"/>
            <a:ext cx="86724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52" y="1200151"/>
            <a:ext cx="8672417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obotics_arial_zwart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43" y="4412030"/>
            <a:ext cx="3376939" cy="7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jpe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66.png"/><Relationship Id="rId10" Type="http://schemas.openxmlformats.org/officeDocument/2006/relationships/image" Target="../media/image70.jpeg"/><Relationship Id="rId4" Type="http://schemas.openxmlformats.org/officeDocument/2006/relationships/image" Target="../media/image65.pn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34" Type="http://schemas.openxmlformats.org/officeDocument/2006/relationships/image" Target="../media/image3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jpeg"/><Relationship Id="rId36" Type="http://schemas.openxmlformats.org/officeDocument/2006/relationships/image" Target="../media/image38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Relationship Id="rId35" Type="http://schemas.openxmlformats.org/officeDocument/2006/relationships/image" Target="../media/image3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.tenhave@delftrobotics.com" TargetMode="Externa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.tenhave@delftrobotics.com" TargetMode="Externa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jpeg"/><Relationship Id="rId3" Type="http://schemas.openxmlformats.org/officeDocument/2006/relationships/image" Target="../media/image71.jpe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9.jpe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jpeg"/><Relationship Id="rId5" Type="http://schemas.openxmlformats.org/officeDocument/2006/relationships/image" Target="../media/image78.jpeg"/><Relationship Id="rId15" Type="http://schemas.openxmlformats.org/officeDocument/2006/relationships/image" Target="../media/image88.png"/><Relationship Id="rId23" Type="http://schemas.openxmlformats.org/officeDocument/2006/relationships/image" Target="../media/image96.gif"/><Relationship Id="rId28" Type="http://schemas.openxmlformats.org/officeDocument/2006/relationships/image" Target="../media/image101.jpe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5.jp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7831" y="275149"/>
            <a:ext cx="8408117" cy="2016318"/>
          </a:xfrm>
        </p:spPr>
        <p:txBody>
          <a:bodyPr>
            <a:normAutofit/>
          </a:bodyPr>
          <a:lstStyle/>
          <a:p>
            <a:r>
              <a:rPr lang="nl-NL" b="1" dirty="0" smtClean="0"/>
              <a:t>Robot </a:t>
            </a:r>
            <a:r>
              <a:rPr lang="nl-NL" b="1" dirty="0" err="1" smtClean="0"/>
              <a:t>technologies</a:t>
            </a:r>
            <a:r>
              <a:rPr lang="nl-NL" b="1" dirty="0" smtClean="0"/>
              <a:t> </a:t>
            </a:r>
            <a:r>
              <a:rPr lang="nl-NL" b="1" dirty="0" err="1" smtClean="0"/>
              <a:t>for</a:t>
            </a:r>
            <a:r>
              <a:rPr lang="nl-NL" b="1" dirty="0" smtClean="0"/>
              <a:t> order </a:t>
            </a:r>
            <a:r>
              <a:rPr lang="nl-NL" b="1" dirty="0" err="1" smtClean="0"/>
              <a:t>picking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2005" y="2120266"/>
            <a:ext cx="6202951" cy="1489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20000"/>
              </a:lnSpc>
            </a:pPr>
            <a:r>
              <a:rPr lang="en-GB" dirty="0" smtClean="0"/>
              <a:t>Martijn Wisse</a:t>
            </a:r>
          </a:p>
          <a:p>
            <a:pPr>
              <a:lnSpc>
                <a:spcPct val="120000"/>
              </a:lnSpc>
            </a:pP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Professor </a:t>
            </a:r>
            <a:r>
              <a:rPr lang="en-GB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Biorobotica</a:t>
            </a:r>
            <a:endParaRPr lang="en-GB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Scientific director – TU Delft Robotics Institute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vision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Structured Light</a:t>
            </a:r>
          </a:p>
          <a:p>
            <a:r>
              <a:rPr lang="en-GB" dirty="0" smtClean="0"/>
              <a:t>Xbox Kinect 1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http://www.depthbiomechanics.co.uk/wp-content/uploads/2012/06/f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746" y="951570"/>
            <a:ext cx="3752850" cy="177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ogrammingwithkinect.files.wordpress.com/2013/03/kinectdeta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4" y="2712213"/>
            <a:ext cx="4828076" cy="185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6/67/Xbox-360-Kinect-Standalon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14951"/>
            <a:ext cx="3312368" cy="8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vision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of Flight</a:t>
            </a:r>
          </a:p>
          <a:p>
            <a:r>
              <a:rPr lang="en-GB" dirty="0" smtClean="0"/>
              <a:t>Xbox Kinect 2</a:t>
            </a:r>
            <a:endParaRPr lang="nl-NL" dirty="0"/>
          </a:p>
        </p:txBody>
      </p:sp>
      <p:pic>
        <p:nvPicPr>
          <p:cNvPr id="4098" name="Picture 2" descr="http://4.bp.blogspot.com/-eJvAxkS99KM/UZ0zVOusvoI/AAAAAAAAB04/zf_zKaa3qs4/s640/new-kinect-externa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507333"/>
            <a:ext cx="3816424" cy="16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f4tcmi3LrDE/UZ0uY5f2p6I/AAAAAAAAB0Y/8FQlnBG8suA/s640/new-kinect-internal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8" y="2685987"/>
            <a:ext cx="4981903" cy="12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spros.ch/image/image_gallery?uuid=6f32e734-8a8f-4c31-abb2-b62eaf2c170d&amp;groupId=10156&amp;t=13463174944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974962"/>
            <a:ext cx="5557968" cy="13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vision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Stereo</a:t>
            </a:r>
          </a:p>
          <a:p>
            <a:r>
              <a:rPr lang="en-GB" dirty="0" smtClean="0"/>
              <a:t>Normal cameras</a:t>
            </a:r>
            <a:endParaRPr lang="nl-NL" dirty="0"/>
          </a:p>
        </p:txBody>
      </p:sp>
      <p:pic>
        <p:nvPicPr>
          <p:cNvPr id="5122" name="Picture 2" descr="http://cache.wists.com/thumbnails/3/e6/3e6f6034c2173b22eaad7ef0448e7204-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42463"/>
            <a:ext cx="2664296" cy="15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ision-systems.com/content/dam/VSD/print-articles/2012/04/lead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014" y="2031690"/>
            <a:ext cx="5212450" cy="25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SXT2_DCsKfPS6n-6KU78p-hU3v6FKpq9Gc0s5UT7hPOzMNb0x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610" y="82230"/>
            <a:ext cx="6401687" cy="44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7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9773" y="850789"/>
            <a:ext cx="623382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Object recognition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Pose estimation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Motion planning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System integration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69773" y="1749287"/>
            <a:ext cx="4015410" cy="699715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7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46128E-7 L -3.33333E-6 0.13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2" y="0"/>
            <a:ext cx="6213330" cy="51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386" y="2087975"/>
            <a:ext cx="4531361" cy="3020907"/>
          </a:xfrm>
          <a:prstGeom prst="rect">
            <a:avLst/>
          </a:prstGeom>
          <a:noFill/>
          <a:ln w="539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The challenge in motion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816" y="1125698"/>
            <a:ext cx="6263608" cy="361555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“The Curse of </a:t>
            </a:r>
          </a:p>
          <a:p>
            <a:pPr marL="0" indent="0">
              <a:buNone/>
            </a:pPr>
            <a:r>
              <a:rPr lang="en-GB" dirty="0" smtClean="0"/>
              <a:t>Dimensionality”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824" y="1063229"/>
            <a:ext cx="4752752" cy="38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9773" y="850789"/>
            <a:ext cx="623382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Object recognition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Pose estimation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Motion planning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System integration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69773" y="2480807"/>
            <a:ext cx="4015410" cy="699715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7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46128E-7 L -3.33333E-6 0.13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rviz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243" y="3259108"/>
            <a:ext cx="1824815" cy="144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.ytimg.com/vi/dTTrCQuamPk/maxresdefaul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78" y="1598890"/>
            <a:ext cx="2726974" cy="15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s.columbia.edu/~cmatei/graspit/images/gw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737" y="149164"/>
            <a:ext cx="1652453" cy="13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430" y="149164"/>
            <a:ext cx="1669413" cy="1360714"/>
          </a:xfrm>
          <a:prstGeom prst="rect">
            <a:avLst/>
          </a:prstGeom>
        </p:spPr>
      </p:pic>
      <p:pic>
        <p:nvPicPr>
          <p:cNvPr id="8" name="Picture 2" descr="https://encrypted-tbn1.gstatic.com/images?q=tbn:ANd9GcSXT2_DCsKfPS6n-6KU78p-hU3v6FKpq9Gc0s5UT7hPOzMNb0x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78" y="149164"/>
            <a:ext cx="1970813" cy="13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angomelancholy.com/projects/robot/img/flowchart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580" y="191262"/>
            <a:ext cx="2638089" cy="45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obot.kaist.ac.kr/paper/pic/5a3d9_49l1rx68_PIC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6756" y="3184962"/>
            <a:ext cx="2027487" cy="15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robodoki.com/wp-content/uploads/2010/10/FaceRecog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92" y="3174912"/>
            <a:ext cx="2038178" cy="15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ews.utoronto.ca/sites/default/files/bigstock-Speech-Recognition-Blue-Wavef-25004582%20(2)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950" y="1598890"/>
            <a:ext cx="2300886" cy="15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15641" y="110457"/>
            <a:ext cx="7498631" cy="4453592"/>
            <a:chOff x="1480664" y="110457"/>
            <a:chExt cx="5952231" cy="3535153"/>
          </a:xfrm>
        </p:grpSpPr>
        <p:pic>
          <p:nvPicPr>
            <p:cNvPr id="12" name="Picture 11" descr="http://delftrobotics.nl/sites/default/files/styles/media_gallery_large/public/2012-01-30%202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27315" y="1855654"/>
              <a:ext cx="605580" cy="923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3685374" y="110457"/>
              <a:ext cx="1481873" cy="1241616"/>
              <a:chOff x="3372073" y="883425"/>
              <a:chExt cx="2116962" cy="1773737"/>
            </a:xfrm>
          </p:grpSpPr>
          <p:pic>
            <p:nvPicPr>
              <p:cNvPr id="40" name="Picture 39" descr="Baps_total.jpg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372073" y="885003"/>
                <a:ext cx="392547" cy="1015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40" descr="Denise 11.jpg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769091" y="883425"/>
                <a:ext cx="386833" cy="1017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41" descr="Flame.jpg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155308" y="885003"/>
                <a:ext cx="465546" cy="1017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42" descr="p5264298.jpg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74306" y="885003"/>
                <a:ext cx="414729" cy="1017118"/>
              </a:xfrm>
              <a:prstGeom prst="rect">
                <a:avLst/>
              </a:prstGeom>
            </p:spPr>
          </p:pic>
          <p:pic>
            <p:nvPicPr>
              <p:cNvPr id="44" name="Picture 2" descr="xhtmlc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10517" y="885003"/>
                <a:ext cx="474299" cy="1017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44" descr="arm_01.jp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018" y="1902121"/>
                <a:ext cx="1192017" cy="755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45" descr="5.jp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2073" y="1902122"/>
                <a:ext cx="1010385" cy="755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58922" y="118922"/>
              <a:ext cx="806953" cy="100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Image result for vallery float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84768" y="118922"/>
              <a:ext cx="605868" cy="100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Image result for exoskelet delft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393" y="118923"/>
              <a:ext cx="581882" cy="991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Image result for prosthesis plettenber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008" y="1121560"/>
              <a:ext cx="952487" cy="678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rmprothese.bmp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80664" y="1115839"/>
              <a:ext cx="998933" cy="683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Images"/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4586" y="2581829"/>
              <a:ext cx="911356" cy="5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Images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482" y="2527355"/>
              <a:ext cx="1188054" cy="53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robotics.tudelft.nl/sites/default/files/styles/scale_248_width/public/portfolio-img/distributed-estimation-control-robotic-networks.jpeg?itok=XzOFdxpg"/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91482" y="1941728"/>
              <a:ext cx="1048048" cy="58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Image result for delft swarm robot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000" y="1941728"/>
              <a:ext cx="926495" cy="587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Image result for tradr project delft"/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92754" y="3063614"/>
              <a:ext cx="1038741" cy="58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galatea robot"/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84769" y="3063614"/>
              <a:ext cx="1054761" cy="581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s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322" y="119701"/>
              <a:ext cx="1110763" cy="50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robotics.tudelft.nl/sites/default/files/uploads/AndreSchiele.PNG"/>
            <p:cNvPicPr>
              <a:picLocks noChangeAspect="1" noChangeArrowheads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00854" y="932269"/>
              <a:ext cx="1052920" cy="94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Image result for robotics delft"/>
            <p:cNvPicPr>
              <a:picLocks noChangeAspect="1" noChangeArrowheads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55695" y="618978"/>
              <a:ext cx="1074415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Image result for robot argun asscher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322" y="1160942"/>
              <a:ext cx="1074788" cy="717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6" descr="Image result for delft tape laying robot"/>
            <p:cNvPicPr>
              <a:picLocks noChangeAspect="1" noChangeArrowheads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30914" y="117491"/>
              <a:ext cx="922859" cy="844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Minister Schultz in een autonome Prius"/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821" y="2332518"/>
              <a:ext cx="1052807" cy="607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://www.gavrila.net/Research/Pedestrian_Detection/ped_system_sfr_ulm_2010_595x200.jpg"/>
            <p:cNvPicPr>
              <a:picLocks noChangeAspect="1" noChangeArrowheads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39821" y="2939969"/>
              <a:ext cx="1024745" cy="705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z24feed.nl/wp-content/uploads/2015/08/wepod-470x340.jpg"/>
            <p:cNvPicPr>
              <a:picLocks noChangeAspect="1" noChangeArrowheads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42697" y="2332518"/>
              <a:ext cx="820472" cy="60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Image result for david abbink car"/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132" y="2939969"/>
              <a:ext cx="819036" cy="705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www.somnox.nl/wp-content/uploads/2015/10/Somnox-Auping-Team-1-of-1-2-e1468594596980.jpg"/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574" y="1919598"/>
              <a:ext cx="620033" cy="308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E:\robert\Dropbox\Photos\Symposium\Robots\DSC_9016 kopieA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991" y="1919597"/>
              <a:ext cx="566936" cy="80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6" descr="Image result for caribu robot delft"/>
            <p:cNvPicPr>
              <a:picLocks noChangeAspect="1" noChangeArrowheads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3574" y="2228064"/>
              <a:ext cx="620033" cy="498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Afbeelding 8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8012" y="1657267"/>
              <a:ext cx="1564023" cy="284461"/>
            </a:xfrm>
            <a:prstGeom prst="rect">
              <a:avLst/>
            </a:prstGeom>
          </p:spPr>
        </p:pic>
        <p:pic>
          <p:nvPicPr>
            <p:cNvPr id="38" name="Picture 2" descr="Image result for tudelft pal robot"/>
            <p:cNvPicPr>
              <a:picLocks noChangeAspect="1" noChangeArrowheads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325" y="2746774"/>
              <a:ext cx="1198448" cy="898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Image result for robotutor"/>
            <p:cNvPicPr>
              <a:picLocks noChangeAspect="1" noChangeArrowheads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849" y="2745489"/>
              <a:ext cx="608078" cy="871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02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osrfoundation.org/wordpress/wp-content/uploads/assets/images/company_logos/ROS_industrial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074" y="390266"/>
            <a:ext cx="4737214" cy="22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OS Eq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328" y="2720883"/>
            <a:ext cx="9249328" cy="15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ROS Community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906449"/>
            <a:ext cx="8894669" cy="42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4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One of the largest open source projects in the world.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ros-users@lists.ros.org </a:t>
            </a:r>
            <a:r>
              <a:rPr lang="en-US" dirty="0"/>
              <a:t>subscribers:</a:t>
            </a:r>
          </a:p>
          <a:p>
            <a:pPr lvl="1"/>
            <a:r>
              <a:rPr lang="en-US" dirty="0" smtClean="0"/>
              <a:t>2445 </a:t>
            </a:r>
            <a:r>
              <a:rPr lang="en-US" dirty="0"/>
              <a:t>(18% increase)</a:t>
            </a:r>
          </a:p>
          <a:p>
            <a:r>
              <a:rPr lang="en-US" dirty="0" smtClean="0"/>
              <a:t>wiki.ros.org </a:t>
            </a:r>
            <a:r>
              <a:rPr lang="en-US" dirty="0"/>
              <a:t>users:</a:t>
            </a:r>
          </a:p>
          <a:p>
            <a:pPr lvl="1"/>
            <a:r>
              <a:rPr lang="en-US" dirty="0" smtClean="0"/>
              <a:t>5875 </a:t>
            </a:r>
            <a:r>
              <a:rPr lang="en-US" dirty="0"/>
              <a:t>(20% increase)</a:t>
            </a:r>
          </a:p>
          <a:p>
            <a:r>
              <a:rPr lang="en-US" dirty="0" smtClean="0"/>
              <a:t>answers.ros.org </a:t>
            </a:r>
            <a:r>
              <a:rPr lang="en-US" dirty="0"/>
              <a:t>users:</a:t>
            </a:r>
          </a:p>
          <a:p>
            <a:pPr lvl="1"/>
            <a:r>
              <a:rPr lang="en-US" dirty="0" smtClean="0"/>
              <a:t>14,774 </a:t>
            </a:r>
            <a:r>
              <a:rPr lang="en-US" dirty="0"/>
              <a:t>(30% increase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4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9773" y="850789"/>
            <a:ext cx="623382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Object recognition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Pose estimation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Motion planning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System integration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69773" y="3148717"/>
            <a:ext cx="4015410" cy="699715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3916" y="4614530"/>
            <a:ext cx="5007935" cy="52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90" y="4276187"/>
            <a:ext cx="2269135" cy="867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9997" y="2573063"/>
            <a:ext cx="2669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Herbert ten Have</a:t>
            </a:r>
          </a:p>
          <a:p>
            <a:pPr algn="ctr"/>
            <a:r>
              <a:rPr lang="en-GB" sz="2400" dirty="0" smtClean="0"/>
              <a:t>CEO</a:t>
            </a:r>
          </a:p>
          <a:p>
            <a:pPr algn="ctr"/>
            <a:r>
              <a:rPr lang="en-GB" sz="2000" dirty="0" err="1" smtClean="0">
                <a:hlinkClick r:id="rId3"/>
              </a:rPr>
              <a:t>h.tenhave</a:t>
            </a:r>
            <a:r>
              <a:rPr lang="en-GB" sz="2000" dirty="0" smtClean="0">
                <a:hlinkClick r:id="rId3"/>
              </a:rPr>
              <a:t>@</a:t>
            </a:r>
          </a:p>
          <a:p>
            <a:pPr algn="ctr"/>
            <a:r>
              <a:rPr lang="en-GB" sz="2000" dirty="0" smtClean="0">
                <a:hlinkClick r:id="rId3"/>
              </a:rPr>
              <a:t>delftrobotics.com</a:t>
            </a:r>
            <a:r>
              <a:rPr lang="en-GB" sz="3200" dirty="0" smtClean="0"/>
              <a:t> 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9880" y="74427"/>
            <a:ext cx="6517759" cy="49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33916" y="4614530"/>
            <a:ext cx="5007935" cy="52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90" y="4276187"/>
            <a:ext cx="2269135" cy="867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9997" y="2573063"/>
            <a:ext cx="2669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Herbert ten Have</a:t>
            </a:r>
          </a:p>
          <a:p>
            <a:pPr algn="ctr"/>
            <a:r>
              <a:rPr lang="en-GB" sz="2400" dirty="0" smtClean="0"/>
              <a:t>CEO</a:t>
            </a:r>
          </a:p>
          <a:p>
            <a:pPr algn="ctr"/>
            <a:r>
              <a:rPr lang="en-GB" sz="2000" dirty="0" err="1" smtClean="0">
                <a:hlinkClick r:id="rId3"/>
              </a:rPr>
              <a:t>h.tenhave</a:t>
            </a:r>
            <a:r>
              <a:rPr lang="en-GB" sz="2000" dirty="0" smtClean="0">
                <a:hlinkClick r:id="rId3"/>
              </a:rPr>
              <a:t>@</a:t>
            </a:r>
          </a:p>
          <a:p>
            <a:pPr algn="ctr"/>
            <a:r>
              <a:rPr lang="en-GB" sz="2000" dirty="0" smtClean="0">
                <a:hlinkClick r:id="rId3"/>
              </a:rPr>
              <a:t>delftrobotics.com</a:t>
            </a:r>
            <a:r>
              <a:rPr lang="en-GB" sz="3200" dirty="0" smtClean="0"/>
              <a:t> 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5485" y="640531"/>
            <a:ext cx="6624083" cy="363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www.osrfoundation.org/wordpress/wp-content/uploads/assets/images/company_logos/ROS_industrial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813" y="3069671"/>
            <a:ext cx="3028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410" y="244470"/>
            <a:ext cx="2860684" cy="10934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10185" y="4532488"/>
            <a:ext cx="312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Gijs van der Hoorn</a:t>
            </a:r>
            <a:endParaRPr lang="en-US" sz="2400" dirty="0"/>
          </a:p>
        </p:txBody>
      </p:sp>
      <p:grpSp>
        <p:nvGrpSpPr>
          <p:cNvPr id="10240" name="Group 10239"/>
          <p:cNvGrpSpPr/>
          <p:nvPr/>
        </p:nvGrpSpPr>
        <p:grpSpPr>
          <a:xfrm>
            <a:off x="155575" y="-144463"/>
            <a:ext cx="5538710" cy="2554936"/>
            <a:chOff x="155575" y="-144463"/>
            <a:chExt cx="5538710" cy="2554936"/>
          </a:xfrm>
        </p:grpSpPr>
        <p:pic>
          <p:nvPicPr>
            <p:cNvPr id="2" name="Picture 2" descr="M:\ud\o&amp;s\cicat\Project Managers\Projecten\Projecten_Dunja\FACTORY_IN_A_DAY_Martijn_Wisse\05_Dissemination\Logo_Factory\FactoryinaDayfinal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8" y="1244574"/>
              <a:ext cx="1451862" cy="101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uppieren 2"/>
            <p:cNvGrpSpPr/>
            <p:nvPr/>
          </p:nvGrpSpPr>
          <p:grpSpPr>
            <a:xfrm>
              <a:off x="1819262" y="1159463"/>
              <a:ext cx="3875023" cy="1251010"/>
              <a:chOff x="282863" y="2653364"/>
              <a:chExt cx="8654326" cy="2793956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863" y="2653364"/>
                <a:ext cx="1588077" cy="671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5355" y="2891907"/>
                <a:ext cx="1517371" cy="487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9898" y="2924944"/>
                <a:ext cx="2058158" cy="503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logo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8970" y="2799435"/>
                <a:ext cx="1524000" cy="504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3596806"/>
                <a:ext cx="2376264" cy="39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2" descr="Home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957" y="3550776"/>
                <a:ext cx="1616875" cy="489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5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8757" y="3652378"/>
                <a:ext cx="2071466" cy="305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7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3461" y="3518878"/>
                <a:ext cx="2123728" cy="672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8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471" y="4392449"/>
                <a:ext cx="1476617" cy="237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/>
            </p:nvPicPr>
            <p:blipFill rotWithShape="1">
              <a:blip r:embed="rId15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2105" t="-2" b="-468"/>
              <a:stretch/>
            </p:blipFill>
            <p:spPr bwMode="auto">
              <a:xfrm>
                <a:off x="2246492" y="3999834"/>
                <a:ext cx="1568935" cy="1260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0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956" y="4252493"/>
                <a:ext cx="1334981" cy="517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1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4614" y="4374095"/>
                <a:ext cx="1348810" cy="38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5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1928" y="4893283"/>
                <a:ext cx="1584325" cy="554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/>
            </p:nvPicPr>
            <p:blipFill>
              <a:blip r:embed="rId19" cstate="screen">
                <a:clrChange>
                  <a:clrFrom>
                    <a:srgbClr val="D9E3E2"/>
                  </a:clrFrom>
                  <a:clrTo>
                    <a:srgbClr val="D9E3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4739" y="4746967"/>
                <a:ext cx="1045368" cy="679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7"/>
              <p:cNvPicPr>
                <a:picLocks noChangeAspect="1" noChangeArrowheads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505585" y="4961458"/>
                <a:ext cx="1600709" cy="440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Rechteck 3"/>
            <p:cNvSpPr/>
            <p:nvPr/>
          </p:nvSpPr>
          <p:spPr>
            <a:xfrm>
              <a:off x="1757630" y="1092416"/>
              <a:ext cx="3879283" cy="1288397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utoShape 4" descr="Image result for logo abb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6" descr="Image result for logo abb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8" descr="Image result for logo abb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17" descr="Image result for logo fachhochschule aachen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19" descr="Image result for logo fachhochschule aachen"/>
            <p:cNvSpPr>
              <a:spLocks noChangeAspect="1" noChangeArrowheads="1"/>
            </p:cNvSpPr>
            <p:nvPr/>
          </p:nvSpPr>
          <p:spPr bwMode="auto">
            <a:xfrm>
              <a:off x="765175" y="4651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21" descr="Image result for logo fachhochschule aachen"/>
            <p:cNvSpPr>
              <a:spLocks noChangeAspect="1" noChangeArrowheads="1"/>
            </p:cNvSpPr>
            <p:nvPr/>
          </p:nvSpPr>
          <p:spPr bwMode="auto">
            <a:xfrm>
              <a:off x="917575" y="6175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41" name="Group 10240"/>
          <p:cNvGrpSpPr/>
          <p:nvPr/>
        </p:nvGrpSpPr>
        <p:grpSpPr>
          <a:xfrm>
            <a:off x="350567" y="3139847"/>
            <a:ext cx="5286346" cy="1288397"/>
            <a:chOff x="350567" y="3139847"/>
            <a:chExt cx="5286346" cy="1288397"/>
          </a:xfrm>
        </p:grpSpPr>
        <p:sp>
          <p:nvSpPr>
            <p:cNvPr id="3" name="TextBox 2"/>
            <p:cNvSpPr txBox="1"/>
            <p:nvPr/>
          </p:nvSpPr>
          <p:spPr>
            <a:xfrm>
              <a:off x="350567" y="3322381"/>
              <a:ext cx="177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latin typeface="Agency FB" panose="020B0503020202020204" pitchFamily="34" charset="0"/>
                </a:rPr>
                <a:t>ROSIN</a:t>
              </a:r>
              <a:endParaRPr lang="en-US" sz="5400" dirty="0">
                <a:latin typeface="Agency FB" panose="020B0503020202020204" pitchFamily="34" charset="0"/>
              </a:endParaRPr>
            </a:p>
          </p:txBody>
        </p:sp>
        <p:sp>
          <p:nvSpPr>
            <p:cNvPr id="25" name="Rechteck 3"/>
            <p:cNvSpPr/>
            <p:nvPr/>
          </p:nvSpPr>
          <p:spPr>
            <a:xfrm>
              <a:off x="1758747" y="3139847"/>
              <a:ext cx="3878166" cy="1288397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2" name="Picture 2" descr="Image result for logo tudelft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079" y="3139847"/>
              <a:ext cx="1249251" cy="770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1" name="Picture 11" descr="Image result for logo abb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097" y="3829134"/>
              <a:ext cx="683043" cy="28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3" name="Picture 13" descr="Image result for logo fraunhofer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770" y="3258473"/>
              <a:ext cx="1863210" cy="456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5" name="Picture 15" descr="Image result for logo tecnalia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633" y="3784045"/>
              <a:ext cx="1243464" cy="461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3" name="Picture 23" descr="Image result for logo fachhochschule aachen"/>
            <p:cNvPicPr>
              <a:picLocks noChangeAspect="1" noChangeArrowheads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73381" y="3177415"/>
              <a:ext cx="782473" cy="668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5" name="Picture 25" descr="Image result for logo IT university copenhagen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184" y="3804944"/>
              <a:ext cx="1602103" cy="33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5800" y="1450906"/>
            <a:ext cx="1499238" cy="11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440" y="1450905"/>
            <a:ext cx="1538761" cy="11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mazon picking challe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839" y="680885"/>
            <a:ext cx="3888188" cy="25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oto via Amaz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809" y="680884"/>
            <a:ext cx="3457975" cy="25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252" y="3302940"/>
            <a:ext cx="543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 minutes</a:t>
            </a:r>
          </a:p>
          <a:p>
            <a:r>
              <a:rPr lang="en-GB" dirty="0" smtClean="0"/>
              <a:t>12 objects out of 39</a:t>
            </a:r>
          </a:p>
          <a:p>
            <a:r>
              <a:rPr lang="en-GB" dirty="0" smtClean="0"/>
              <a:t>  5 minutes preparation after </a:t>
            </a:r>
          </a:p>
          <a:p>
            <a:r>
              <a:rPr lang="en-GB" dirty="0"/>
              <a:t> </a:t>
            </a:r>
            <a:r>
              <a:rPr lang="en-GB" dirty="0" smtClean="0"/>
              <a:t>    receiving task file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3564" y="3302940"/>
            <a:ext cx="3134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cm distance</a:t>
            </a:r>
          </a:p>
          <a:p>
            <a:r>
              <a:rPr lang="en-GB" dirty="0" smtClean="0"/>
              <a:t>Metal + cardboard + crooked</a:t>
            </a:r>
          </a:p>
          <a:p>
            <a:r>
              <a:rPr lang="en-GB" dirty="0" smtClean="0"/>
              <a:t>Deep bins (compartments)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7286" y="3298994"/>
            <a:ext cx="3188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  picked object</a:t>
            </a:r>
          </a:p>
          <a:p>
            <a:r>
              <a:rPr lang="en-GB" dirty="0" smtClean="0"/>
              <a:t>++ difficult objects</a:t>
            </a:r>
          </a:p>
          <a:p>
            <a:r>
              <a:rPr lang="en-GB" dirty="0" smtClean="0"/>
              <a:t>++ full bins</a:t>
            </a:r>
          </a:p>
          <a:p>
            <a:r>
              <a:rPr lang="en-GB" dirty="0" smtClean="0"/>
              <a:t>-    high drops / damage</a:t>
            </a:r>
          </a:p>
          <a:p>
            <a:r>
              <a:rPr lang="en-GB" dirty="0" smtClean="0"/>
              <a:t>-    misplaced items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252" y="-72317"/>
            <a:ext cx="8672417" cy="857250"/>
          </a:xfrm>
        </p:spPr>
        <p:txBody>
          <a:bodyPr/>
          <a:lstStyle/>
          <a:p>
            <a:r>
              <a:rPr lang="en-GB" dirty="0" smtClean="0"/>
              <a:t>Amazon Picking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557" y="127216"/>
            <a:ext cx="5843706" cy="442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5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69" y="1444337"/>
            <a:ext cx="2674131" cy="14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669" y="3188785"/>
            <a:ext cx="244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Pick task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27283" y="1203551"/>
            <a:ext cx="244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Stow task</a:t>
            </a:r>
            <a:endParaRPr lang="en-US" sz="1800" dirty="0"/>
          </a:p>
        </p:txBody>
      </p:sp>
      <p:pic>
        <p:nvPicPr>
          <p:cNvPr id="9218" name="Picture 2" descr="Image result for amazon picking challen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688" y="1203551"/>
            <a:ext cx="5026008" cy="36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94617"/>
            <a:ext cx="3921318" cy="14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9773" y="850789"/>
            <a:ext cx="623382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Object recognition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Pose estimation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Motion planning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System integration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69773" y="993913"/>
            <a:ext cx="4015410" cy="699715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amazonrobotics.com/site/binaries/content/gallery/AmazonRobotics/capture.png/%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29" y="-3938412"/>
            <a:ext cx="7008550" cy="90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eep learning tensorflow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32" y="3143379"/>
            <a:ext cx="8229600" cy="20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2" y="1063228"/>
            <a:ext cx="3176135" cy="2540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805" y="205979"/>
            <a:ext cx="5497035" cy="344954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86" y="1063228"/>
            <a:ext cx="3158001" cy="25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9773" y="850789"/>
            <a:ext cx="623382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Object recognition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Pose estimation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Motion planning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 smtClean="0"/>
              <a:t>System integration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69773" y="993913"/>
            <a:ext cx="4015410" cy="699715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46128E-7 L -3.33333E-6 0.13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3229</TotalTime>
  <Words>309</Words>
  <Application>Microsoft Office PowerPoint</Application>
  <PresentationFormat>On-screen Show (16:9)</PresentationFormat>
  <Paragraphs>110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Custom Design</vt:lpstr>
      <vt:lpstr>Robot technologies for order picking</vt:lpstr>
      <vt:lpstr>PowerPoint Presentation</vt:lpstr>
      <vt:lpstr>Amazon Picking Challenge</vt:lpstr>
      <vt:lpstr>PowerPoint Presentation</vt:lpstr>
      <vt:lpstr>PowerPoint Presentation</vt:lpstr>
      <vt:lpstr>PowerPoint Presentation</vt:lpstr>
      <vt:lpstr>PowerPoint Presentation</vt:lpstr>
      <vt:lpstr>Deep Learning</vt:lpstr>
      <vt:lpstr>PowerPoint Presentation</vt:lpstr>
      <vt:lpstr>3D vision</vt:lpstr>
      <vt:lpstr>3D vision</vt:lpstr>
      <vt:lpstr>3D vision</vt:lpstr>
      <vt:lpstr>PowerPoint Presentation</vt:lpstr>
      <vt:lpstr>PowerPoint Presentation</vt:lpstr>
      <vt:lpstr>PowerPoint Presentation</vt:lpstr>
      <vt:lpstr>PowerPoint Presentation</vt:lpstr>
      <vt:lpstr>The challenge in motion planning</vt:lpstr>
      <vt:lpstr>PowerPoint Presentation</vt:lpstr>
      <vt:lpstr>PowerPoint Presentation</vt:lpstr>
      <vt:lpstr>PowerPoint Presentation</vt:lpstr>
      <vt:lpstr>ROS Community</vt:lpstr>
      <vt:lpstr>One of the largest open source projects in the world.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Martijn Wisse</cp:lastModifiedBy>
  <cp:revision>115</cp:revision>
  <dcterms:created xsi:type="dcterms:W3CDTF">2015-07-09T11:57:30Z</dcterms:created>
  <dcterms:modified xsi:type="dcterms:W3CDTF">2017-05-17T09:23:26Z</dcterms:modified>
</cp:coreProperties>
</file>