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1" r:id="rId1"/>
    <p:sldMasterId id="2147483683" r:id="rId2"/>
    <p:sldMasterId id="2147483688" r:id="rId3"/>
    <p:sldMasterId id="2147483714" r:id="rId4"/>
    <p:sldMasterId id="2147483716" r:id="rId5"/>
    <p:sldMasterId id="2147483721" r:id="rId6"/>
    <p:sldMasterId id="2147483726" r:id="rId7"/>
  </p:sldMasterIdLst>
  <p:notesMasterIdLst>
    <p:notesMasterId r:id="rId42"/>
  </p:notesMasterIdLst>
  <p:sldIdLst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20" r:id="rId41"/>
  </p:sldIdLst>
  <p:sldSz cx="10693400" cy="7561263"/>
  <p:notesSz cx="6858000" cy="9144000"/>
  <p:defaultTextStyle>
    <a:defPPr>
      <a:defRPr lang="nl-NL"/>
    </a:defPPr>
    <a:lvl1pPr algn="l" defTabSz="1041400" rtl="0" fontAlgn="base">
      <a:spcBef>
        <a:spcPct val="5000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1pPr>
    <a:lvl2pPr marL="520700" indent="-63500" algn="l" defTabSz="1041400" rtl="0" fontAlgn="base">
      <a:spcBef>
        <a:spcPct val="5000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2pPr>
    <a:lvl3pPr marL="1041400" indent="-127000" algn="l" defTabSz="1041400" rtl="0" fontAlgn="base">
      <a:spcBef>
        <a:spcPct val="5000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3pPr>
    <a:lvl4pPr marL="1562100" indent="-190500" algn="l" defTabSz="1041400" rtl="0" fontAlgn="base">
      <a:spcBef>
        <a:spcPct val="5000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4pPr>
    <a:lvl5pPr marL="2084388" indent="-255588" algn="l" defTabSz="1041400" rtl="0" fontAlgn="base">
      <a:spcBef>
        <a:spcPct val="5000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B5A2"/>
    <a:srgbClr val="00275D"/>
    <a:srgbClr val="89A92F"/>
    <a:srgbClr val="0072B6"/>
    <a:srgbClr val="EF8213"/>
    <a:srgbClr val="E2DAD0"/>
    <a:srgbClr val="7776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591" autoAdjust="0"/>
    <p:restoredTop sz="94700" autoAdjust="0"/>
  </p:normalViewPr>
  <p:slideViewPr>
    <p:cSldViewPr>
      <p:cViewPr varScale="1">
        <p:scale>
          <a:sx n="77" d="100"/>
          <a:sy n="77" d="100"/>
        </p:scale>
        <p:origin x="504" y="53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200088306719"/>
          <c:y val="4.1800791850171402E-2"/>
          <c:w val="0.662380847253907"/>
          <c:h val="0.57995462431602895"/>
        </c:manualLayout>
      </c:layout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Family firm survival across generations</c:v>
                </c:pt>
              </c:strCache>
            </c:strRef>
          </c:tx>
          <c:cat>
            <c:strRef>
              <c:f>Blad1!$A$2:$A$6</c:f>
              <c:strCache>
                <c:ptCount val="5"/>
                <c:pt idx="0">
                  <c:v>Founding generation</c:v>
                </c:pt>
                <c:pt idx="1">
                  <c:v>Second generation</c:v>
                </c:pt>
                <c:pt idx="2">
                  <c:v>Third generation</c:v>
                </c:pt>
                <c:pt idx="3">
                  <c:v>Fourth generation</c:v>
                </c:pt>
                <c:pt idx="4">
                  <c:v>Fifth generation</c:v>
                </c:pt>
              </c:strCache>
            </c:strRef>
          </c:cat>
          <c:val>
            <c:numRef>
              <c:f>Blad1!$B$2:$B$6</c:f>
              <c:numCache>
                <c:formatCode>General</c:formatCode>
                <c:ptCount val="5"/>
                <c:pt idx="0">
                  <c:v>100</c:v>
                </c:pt>
                <c:pt idx="1">
                  <c:v>33</c:v>
                </c:pt>
                <c:pt idx="2">
                  <c:v>12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9976864"/>
        <c:axId val="189977256"/>
      </c:lineChart>
      <c:catAx>
        <c:axId val="189976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9977256"/>
        <c:crosses val="autoZero"/>
        <c:auto val="1"/>
        <c:lblAlgn val="ctr"/>
        <c:lblOffset val="100"/>
        <c:noMultiLvlLbl val="0"/>
      </c:catAx>
      <c:valAx>
        <c:axId val="189977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9976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306068633944105"/>
          <c:y val="0.43672583299968898"/>
          <c:w val="0.187593519268035"/>
          <c:h val="0.25931669558254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l-NL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Calibri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Calibri" pitchFamily="34" charset="0"/>
              </a:defRPr>
            </a:lvl1pPr>
          </a:lstStyle>
          <a:p>
            <a:fld id="{7C6D05D4-C1EA-468B-9259-A6D7DEBA57DB}" type="datetimeFigureOut">
              <a:rPr lang="nl-NL"/>
              <a:pPr/>
              <a:t>7-4-2014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Calibri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Calibri" pitchFamily="34" charset="0"/>
              </a:defRPr>
            </a:lvl1pPr>
          </a:lstStyle>
          <a:p>
            <a:fld id="{83C63700-C8B4-4EB2-961C-8FF7284ED02D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88059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041400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0700" algn="l" defTabSz="1041400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1400" algn="l" defTabSz="1041400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2100" algn="l" defTabSz="1041400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4388" algn="l" defTabSz="1041400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5799" algn="l" defTabSz="104232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6960" algn="l" defTabSz="104232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48121" algn="l" defTabSz="104232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69279" algn="l" defTabSz="104232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63700-C8B4-4EB2-961C-8FF7284ED02D}" type="slidenum">
              <a:rPr lang="nl-NL" smtClean="0">
                <a:solidFill>
                  <a:prstClr val="black"/>
                </a:solidFill>
              </a:rPr>
              <a:pPr/>
              <a:t>1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99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F2DD7-53BA-42DF-A2B4-94FAFAB85865}" type="slidenum">
              <a:rPr lang="fr-FR" smtClean="0">
                <a:solidFill>
                  <a:prstClr val="black"/>
                </a:solidFill>
              </a:rPr>
              <a:pPr/>
              <a:t>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81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A54C88-1B25-4D06-8DEE-7EBC452F6773}" type="slidenum">
              <a:rPr lang="fr-FR">
                <a:solidFill>
                  <a:prstClr val="black"/>
                </a:solidFill>
              </a:rPr>
              <a:pPr/>
              <a:t>11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3573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A54C88-1B25-4D06-8DEE-7EBC452F6773}" type="slidenum">
              <a:rPr lang="fr-FR">
                <a:solidFill>
                  <a:prstClr val="black"/>
                </a:solidFill>
              </a:rPr>
              <a:pPr/>
              <a:t>12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2686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l-NL" smtClean="0">
                <a:latin typeface="Arial" charset="0"/>
              </a:rPr>
              <a:t>Explanation Our future &amp; Strategy 2020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060D9256-C5DF-407E-B195-981BAF7E6AC5}" type="slidenum">
              <a:rPr lang="fr-FR" smtClean="0">
                <a:solidFill>
                  <a:prstClr val="black"/>
                </a:solidFill>
              </a:rPr>
              <a:pPr defTabSz="912813"/>
              <a:t>13</a:t>
            </a:fld>
            <a:endParaRPr lang="fr-F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3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63700-C8B4-4EB2-961C-8FF7284ED02D}" type="slidenum">
              <a:rPr lang="nl-NL" smtClean="0">
                <a:solidFill>
                  <a:prstClr val="black"/>
                </a:solidFill>
              </a:rPr>
              <a:pPr/>
              <a:t>14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>
            <a:spLocks noChangeArrowheads="1"/>
          </p:cNvSpPr>
          <p:nvPr userDrawn="1"/>
        </p:nvSpPr>
        <p:spPr bwMode="auto">
          <a:xfrm>
            <a:off x="0" y="1514475"/>
            <a:ext cx="10693400" cy="503238"/>
          </a:xfrm>
          <a:prstGeom prst="rect">
            <a:avLst/>
          </a:prstGeom>
          <a:solidFill>
            <a:schemeClr val="tx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488950" y="2522538"/>
            <a:ext cx="4570413" cy="2476500"/>
          </a:xfrm>
        </p:spPr>
        <p:txBody>
          <a:bodyPr/>
          <a:lstStyle>
            <a:lvl1pPr>
              <a:defRPr sz="2900"/>
            </a:lvl1pPr>
          </a:lstStyle>
          <a:p>
            <a:r>
              <a:rPr lang="en-US" dirty="0" smtClean="0"/>
              <a:t>Welcome to the Future Energy Business Forum</a:t>
            </a:r>
            <a:endParaRPr lang="en-GB" dirty="0"/>
          </a:p>
        </p:txBody>
      </p:sp>
      <p:sp>
        <p:nvSpPr>
          <p:cNvPr id="30724" name="Tijdelijke aanduiding voor tekst 2"/>
          <p:cNvSpPr>
            <a:spLocks noGrp="1"/>
          </p:cNvSpPr>
          <p:nvPr>
            <p:ph type="subTitle" idx="1" hasCustomPrompt="1"/>
          </p:nvPr>
        </p:nvSpPr>
        <p:spPr>
          <a:xfrm>
            <a:off x="488950" y="5065713"/>
            <a:ext cx="4570413" cy="1573212"/>
          </a:xfrm>
        </p:spPr>
        <p:txBody>
          <a:bodyPr/>
          <a:lstStyle>
            <a:lvl1pPr marL="0" marR="0" indent="0" algn="l" defTabSz="10429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100">
                <a:solidFill>
                  <a:srgbClr val="C5B5A2"/>
                </a:solidFill>
              </a:defRPr>
            </a:lvl1pPr>
          </a:lstStyle>
          <a:p>
            <a:r>
              <a:rPr lang="en-US" dirty="0" smtClean="0"/>
              <a:t>A new definition of energy industry</a:t>
            </a:r>
            <a:endParaRPr lang="en-GB" dirty="0" smtClean="0"/>
          </a:p>
        </p:txBody>
      </p:sp>
      <p:pic>
        <p:nvPicPr>
          <p:cNvPr id="30725" name="Tijdelijke aanduiding voor 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8550" y="2570956"/>
            <a:ext cx="2439988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Tijdelijke aanduiding voor 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11406" y="4572000"/>
            <a:ext cx="4413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hthoek 11"/>
          <p:cNvSpPr>
            <a:spLocks noChangeArrowheads="1"/>
          </p:cNvSpPr>
          <p:nvPr userDrawn="1"/>
        </p:nvSpPr>
        <p:spPr bwMode="auto">
          <a:xfrm>
            <a:off x="6183313" y="5100638"/>
            <a:ext cx="452437" cy="449262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Rechthoek 12"/>
          <p:cNvSpPr>
            <a:spLocks noChangeArrowheads="1"/>
          </p:cNvSpPr>
          <p:nvPr userDrawn="1"/>
        </p:nvSpPr>
        <p:spPr bwMode="auto">
          <a:xfrm>
            <a:off x="9737725" y="4567238"/>
            <a:ext cx="450850" cy="449262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30729" name="Afbeelding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08231" y="3502025"/>
            <a:ext cx="966788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Afbeelding 15" descr="RSM-logo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59813" y="6534150"/>
            <a:ext cx="151447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Afbeelding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625" y="5097462"/>
            <a:ext cx="957263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hthoek 17"/>
          <p:cNvSpPr>
            <a:spLocks noChangeArrowheads="1"/>
          </p:cNvSpPr>
          <p:nvPr userDrawn="1"/>
        </p:nvSpPr>
        <p:spPr bwMode="auto">
          <a:xfrm>
            <a:off x="5894388" y="4803775"/>
            <a:ext cx="204787" cy="204788"/>
          </a:xfrm>
          <a:prstGeom prst="rect">
            <a:avLst/>
          </a:prstGeom>
          <a:solidFill>
            <a:srgbClr val="00275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Rechthoek 18"/>
          <p:cNvSpPr>
            <a:spLocks noChangeArrowheads="1"/>
          </p:cNvSpPr>
          <p:nvPr userDrawn="1"/>
        </p:nvSpPr>
        <p:spPr bwMode="auto">
          <a:xfrm>
            <a:off x="6718300" y="5100638"/>
            <a:ext cx="206375" cy="204787"/>
          </a:xfrm>
          <a:prstGeom prst="rect">
            <a:avLst/>
          </a:prstGeom>
          <a:solidFill>
            <a:srgbClr val="00275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0" name="Rechthoek 19"/>
          <p:cNvSpPr>
            <a:spLocks noChangeArrowheads="1"/>
          </p:cNvSpPr>
          <p:nvPr userDrawn="1"/>
        </p:nvSpPr>
        <p:spPr bwMode="auto">
          <a:xfrm>
            <a:off x="8702675" y="5091113"/>
            <a:ext cx="204788" cy="204787"/>
          </a:xfrm>
          <a:prstGeom prst="rect">
            <a:avLst/>
          </a:prstGeom>
          <a:solidFill>
            <a:srgbClr val="E2DAD0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</a:rPr>
              <a:t>       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21" name="Rechthoek 20"/>
          <p:cNvSpPr>
            <a:spLocks noChangeArrowheads="1"/>
          </p:cNvSpPr>
          <p:nvPr userDrawn="1"/>
        </p:nvSpPr>
        <p:spPr bwMode="auto">
          <a:xfrm>
            <a:off x="7666038" y="6124575"/>
            <a:ext cx="204787" cy="204788"/>
          </a:xfrm>
          <a:prstGeom prst="rect">
            <a:avLst/>
          </a:prstGeom>
          <a:solidFill>
            <a:srgbClr val="C5B5A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</a:rPr>
              <a:t>       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22" name="Rechthoek 21"/>
          <p:cNvSpPr>
            <a:spLocks noChangeArrowheads="1"/>
          </p:cNvSpPr>
          <p:nvPr userDrawn="1"/>
        </p:nvSpPr>
        <p:spPr bwMode="auto">
          <a:xfrm>
            <a:off x="8702675" y="2963863"/>
            <a:ext cx="452438" cy="450850"/>
          </a:xfrm>
          <a:prstGeom prst="rect">
            <a:avLst/>
          </a:prstGeom>
          <a:solidFill>
            <a:srgbClr val="00275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30737" name="Afbeelding 22" descr="RSM-FullName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809625"/>
            <a:ext cx="4770438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21CAB9-0147-4C9D-BEE1-9D1B5850FDEA}" type="datetime1">
              <a:rPr lang="nl-NL"/>
              <a:pPr/>
              <a:t>7-4-2014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9CCFA-E035-4509-8314-FFE14675E07E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66100" y="279400"/>
            <a:ext cx="2106613" cy="62849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44675" y="279400"/>
            <a:ext cx="6169025" cy="62849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697BBC-62F7-4592-B87A-D92AE3B80EEA}" type="datetime1">
              <a:rPr lang="nl-NL"/>
              <a:pPr/>
              <a:t>7-4-2014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F0AA7C-7D21-40C3-95E4-3DCA06B01EED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74" y="4572719"/>
            <a:ext cx="4508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9500" y="3492500"/>
            <a:ext cx="96837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625" y="5110163"/>
            <a:ext cx="9461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hthoek 13"/>
          <p:cNvSpPr>
            <a:spLocks noChangeArrowheads="1"/>
          </p:cNvSpPr>
          <p:nvPr userDrawn="1"/>
        </p:nvSpPr>
        <p:spPr bwMode="auto">
          <a:xfrm>
            <a:off x="0" y="1514475"/>
            <a:ext cx="10693400" cy="503238"/>
          </a:xfrm>
          <a:prstGeom prst="rect">
            <a:avLst/>
          </a:prstGeom>
          <a:solidFill>
            <a:schemeClr val="tx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488950" y="2522538"/>
            <a:ext cx="4570413" cy="2476500"/>
          </a:xfrm>
        </p:spPr>
        <p:txBody>
          <a:bodyPr/>
          <a:lstStyle>
            <a:lvl1pPr>
              <a:defRPr sz="2900" cap="none" smtClean="0">
                <a:latin typeface="Arial" charset="0"/>
                <a:cs typeface="Arial" charset="0"/>
              </a:defRPr>
            </a:lvl1pPr>
          </a:lstStyle>
          <a:p>
            <a:r>
              <a:rPr lang="en-US" dirty="0" smtClean="0"/>
              <a:t>Text</a:t>
            </a:r>
            <a:endParaRPr lang="en-GB" dirty="0" smtClean="0"/>
          </a:p>
        </p:txBody>
      </p:sp>
      <p:sp>
        <p:nvSpPr>
          <p:cNvPr id="22543" name="Tijdelijke aanduiding voor tekst 2"/>
          <p:cNvSpPr>
            <a:spLocks noGrp="1"/>
          </p:cNvSpPr>
          <p:nvPr>
            <p:ph type="subTitle" idx="1" hasCustomPrompt="1"/>
          </p:nvPr>
        </p:nvSpPr>
        <p:spPr>
          <a:xfrm>
            <a:off x="488950" y="5065713"/>
            <a:ext cx="4570413" cy="1573212"/>
          </a:xfrm>
        </p:spPr>
        <p:txBody>
          <a:bodyPr/>
          <a:lstStyle>
            <a:lvl1pPr marL="0" indent="0">
              <a:buFont typeface="Arial" charset="0"/>
              <a:buNone/>
              <a:defRPr sz="2100" smtClean="0">
                <a:solidFill>
                  <a:srgbClr val="C5B5A2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 smtClean="0"/>
              <a:t>Text</a:t>
            </a:r>
            <a:endParaRPr lang="en-GB" dirty="0"/>
          </a:p>
        </p:txBody>
      </p:sp>
      <p:sp>
        <p:nvSpPr>
          <p:cNvPr id="12" name="Rechthoek 11"/>
          <p:cNvSpPr>
            <a:spLocks noChangeArrowheads="1"/>
          </p:cNvSpPr>
          <p:nvPr userDrawn="1"/>
        </p:nvSpPr>
        <p:spPr bwMode="auto">
          <a:xfrm>
            <a:off x="6183313" y="5100638"/>
            <a:ext cx="452437" cy="449262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Rechthoek 12"/>
          <p:cNvSpPr>
            <a:spLocks noChangeArrowheads="1"/>
          </p:cNvSpPr>
          <p:nvPr userDrawn="1"/>
        </p:nvSpPr>
        <p:spPr bwMode="auto">
          <a:xfrm>
            <a:off x="9737725" y="4567238"/>
            <a:ext cx="450850" cy="449262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550" name="Afbeelding 15" descr="RSM-logo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59813" y="6534150"/>
            <a:ext cx="151447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hthoek 17"/>
          <p:cNvSpPr>
            <a:spLocks noChangeArrowheads="1"/>
          </p:cNvSpPr>
          <p:nvPr userDrawn="1"/>
        </p:nvSpPr>
        <p:spPr bwMode="auto">
          <a:xfrm>
            <a:off x="5894388" y="4803775"/>
            <a:ext cx="204787" cy="204788"/>
          </a:xfrm>
          <a:prstGeom prst="rect">
            <a:avLst/>
          </a:prstGeom>
          <a:solidFill>
            <a:srgbClr val="00275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Rechthoek 18"/>
          <p:cNvSpPr>
            <a:spLocks noChangeArrowheads="1"/>
          </p:cNvSpPr>
          <p:nvPr userDrawn="1"/>
        </p:nvSpPr>
        <p:spPr bwMode="auto">
          <a:xfrm>
            <a:off x="6718300" y="5100638"/>
            <a:ext cx="206375" cy="204787"/>
          </a:xfrm>
          <a:prstGeom prst="rect">
            <a:avLst/>
          </a:prstGeom>
          <a:solidFill>
            <a:srgbClr val="00275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0" name="Rechthoek 19"/>
          <p:cNvSpPr>
            <a:spLocks noChangeArrowheads="1"/>
          </p:cNvSpPr>
          <p:nvPr userDrawn="1"/>
        </p:nvSpPr>
        <p:spPr bwMode="auto">
          <a:xfrm>
            <a:off x="8702675" y="5091113"/>
            <a:ext cx="204788" cy="204787"/>
          </a:xfrm>
          <a:prstGeom prst="rect">
            <a:avLst/>
          </a:prstGeom>
          <a:solidFill>
            <a:srgbClr val="E2DAD0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</a:rPr>
              <a:t>       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21" name="Rechthoek 20"/>
          <p:cNvSpPr>
            <a:spLocks noChangeArrowheads="1"/>
          </p:cNvSpPr>
          <p:nvPr userDrawn="1"/>
        </p:nvSpPr>
        <p:spPr bwMode="auto">
          <a:xfrm>
            <a:off x="7666038" y="6124575"/>
            <a:ext cx="204787" cy="204788"/>
          </a:xfrm>
          <a:prstGeom prst="rect">
            <a:avLst/>
          </a:prstGeom>
          <a:solidFill>
            <a:srgbClr val="C5B5A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</a:rPr>
              <a:t>       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22" name="Rechthoek 21"/>
          <p:cNvSpPr>
            <a:spLocks noChangeArrowheads="1"/>
          </p:cNvSpPr>
          <p:nvPr userDrawn="1"/>
        </p:nvSpPr>
        <p:spPr bwMode="auto">
          <a:xfrm>
            <a:off x="8702675" y="2963863"/>
            <a:ext cx="452438" cy="450850"/>
          </a:xfrm>
          <a:prstGeom prst="rect">
            <a:avLst/>
          </a:prstGeom>
          <a:solidFill>
            <a:srgbClr val="00275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557" name="Afbeelding 22" descr="RSM-FullName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809625"/>
            <a:ext cx="4770438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8" name="Afbeelding 23" descr="RSM-tagline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8000" y="6753225"/>
            <a:ext cx="2157413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5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3075" y="2556495"/>
            <a:ext cx="2447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632" y="6444927"/>
            <a:ext cx="1640207" cy="883801"/>
          </a:xfrm>
          <a:prstGeom prst="rect">
            <a:avLst/>
          </a:prstGeom>
        </p:spPr>
      </p:pic>
      <p:sp>
        <p:nvSpPr>
          <p:cNvPr id="28" name="Tijdelijke aanduiding voor titel 1"/>
          <p:cNvSpPr>
            <a:spLocks/>
          </p:cNvSpPr>
          <p:nvPr userDrawn="1"/>
        </p:nvSpPr>
        <p:spPr bwMode="auto">
          <a:xfrm>
            <a:off x="522288" y="1547813"/>
            <a:ext cx="964882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1042988"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  <a:cs typeface="Arial" charset="0"/>
              </a:rPr>
              <a:t> </a:t>
            </a:r>
          </a:p>
          <a:p>
            <a:pPr defTabSz="1042988"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  <a:cs typeface="Arial" charset="0"/>
              </a:rPr>
              <a:t> </a:t>
            </a:r>
          </a:p>
          <a:p>
            <a:pPr defTabSz="1042988"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  <a:cs typeface="Arial" charset="0"/>
              </a:rPr>
              <a:t> Erasmus Centre for </a:t>
            </a:r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Family Business</a:t>
            </a:r>
            <a:endParaRPr lang="en-US" sz="2000" dirty="0">
              <a:solidFill>
                <a:schemeClr val="bg1"/>
              </a:solidFill>
              <a:cs typeface="Arial" charset="0"/>
            </a:endParaRPr>
          </a:p>
          <a:p>
            <a:pPr defTabSz="1042988"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  <a:cs typeface="Arial" charset="0"/>
              </a:rPr>
              <a:t> </a:t>
            </a:r>
          </a:p>
          <a:p>
            <a:pPr defTabSz="1042988"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  <a:cs typeface="Arial" charset="0"/>
              </a:rPr>
              <a:t> </a:t>
            </a:r>
          </a:p>
        </p:txBody>
      </p:sp>
      <p:sp>
        <p:nvSpPr>
          <p:cNvPr id="29" name="Rechthoek 21"/>
          <p:cNvSpPr>
            <a:spLocks noChangeArrowheads="1"/>
          </p:cNvSpPr>
          <p:nvPr userDrawn="1"/>
        </p:nvSpPr>
        <p:spPr bwMode="auto">
          <a:xfrm>
            <a:off x="8710686" y="4570985"/>
            <a:ext cx="452438" cy="450850"/>
          </a:xfrm>
          <a:prstGeom prst="rect">
            <a:avLst/>
          </a:prstGeom>
          <a:solidFill>
            <a:srgbClr val="00275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10"/>
          <p:cNvSpPr>
            <a:spLocks noChangeArrowheads="1"/>
          </p:cNvSpPr>
          <p:nvPr/>
        </p:nvSpPr>
        <p:spPr bwMode="auto">
          <a:xfrm>
            <a:off x="0" y="1008063"/>
            <a:ext cx="215900" cy="19050"/>
          </a:xfrm>
          <a:prstGeom prst="rect">
            <a:avLst/>
          </a:prstGeom>
          <a:solidFill>
            <a:schemeClr val="tx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hthoek 11"/>
          <p:cNvSpPr>
            <a:spLocks noChangeArrowheads="1"/>
          </p:cNvSpPr>
          <p:nvPr/>
        </p:nvSpPr>
        <p:spPr bwMode="auto">
          <a:xfrm>
            <a:off x="1109663" y="1008063"/>
            <a:ext cx="9583737" cy="19050"/>
          </a:xfrm>
          <a:prstGeom prst="rect">
            <a:avLst/>
          </a:prstGeom>
          <a:solidFill>
            <a:schemeClr val="tx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hthoek 12"/>
          <p:cNvSpPr>
            <a:spLocks noChangeArrowheads="1"/>
          </p:cNvSpPr>
          <p:nvPr/>
        </p:nvSpPr>
        <p:spPr bwMode="auto">
          <a:xfrm>
            <a:off x="658813" y="1362075"/>
            <a:ext cx="128587" cy="128588"/>
          </a:xfrm>
          <a:prstGeom prst="rect">
            <a:avLst/>
          </a:prstGeom>
          <a:solidFill>
            <a:srgbClr val="77769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hthoek 13"/>
          <p:cNvSpPr>
            <a:spLocks noChangeArrowheads="1"/>
          </p:cNvSpPr>
          <p:nvPr/>
        </p:nvSpPr>
        <p:spPr bwMode="auto">
          <a:xfrm>
            <a:off x="1111250" y="1076325"/>
            <a:ext cx="247650" cy="247650"/>
          </a:xfrm>
          <a:prstGeom prst="rect">
            <a:avLst/>
          </a:prstGeom>
          <a:solidFill>
            <a:srgbClr val="C5B5A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</a:rPr>
              <a:t>       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Rechthoek 14"/>
          <p:cNvSpPr>
            <a:spLocks noChangeArrowheads="1"/>
          </p:cNvSpPr>
          <p:nvPr/>
        </p:nvSpPr>
        <p:spPr bwMode="auto">
          <a:xfrm>
            <a:off x="828675" y="1363663"/>
            <a:ext cx="246063" cy="247650"/>
          </a:xfrm>
          <a:prstGeom prst="rect">
            <a:avLst/>
          </a:prstGeom>
          <a:solidFill>
            <a:srgbClr val="C5B5A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</a:rPr>
              <a:t>       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11" name="Rechthoek 15"/>
          <p:cNvSpPr>
            <a:spLocks noChangeArrowheads="1"/>
          </p:cNvSpPr>
          <p:nvPr/>
        </p:nvSpPr>
        <p:spPr bwMode="auto">
          <a:xfrm>
            <a:off x="825500" y="1655763"/>
            <a:ext cx="128588" cy="127000"/>
          </a:xfrm>
          <a:prstGeom prst="rect">
            <a:avLst/>
          </a:prstGeom>
          <a:solidFill>
            <a:srgbClr val="77769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Rechthoek 16"/>
          <p:cNvSpPr>
            <a:spLocks noChangeArrowheads="1"/>
          </p:cNvSpPr>
          <p:nvPr/>
        </p:nvSpPr>
        <p:spPr bwMode="auto">
          <a:xfrm>
            <a:off x="1114425" y="1362075"/>
            <a:ext cx="130175" cy="128588"/>
          </a:xfrm>
          <a:prstGeom prst="rect">
            <a:avLst/>
          </a:prstGeom>
          <a:solidFill>
            <a:srgbClr val="77769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272694" y="512393"/>
            <a:ext cx="825534" cy="819966"/>
          </a:xfrm>
          <a:noFill/>
        </p:spPr>
        <p:txBody>
          <a:bodyPr rtlCol="0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pPr lvl="0"/>
            <a:r>
              <a:rPr lang="nl-NL" noProof="0" dirty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872080" y="280169"/>
            <a:ext cx="8332404" cy="642942"/>
          </a:xfrm>
        </p:spPr>
        <p:txBody>
          <a:bodyPr>
            <a:normAutofit/>
          </a:bodyPr>
          <a:lstStyle>
            <a:lvl1pPr algn="l">
              <a:defRPr sz="2000" cap="all" baseline="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 Erasmus Centre for Future Energy Business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46238" y="1494615"/>
            <a:ext cx="8358246" cy="507209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4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499FDB0B-617B-4AC0-801F-F75DAA84428A}" type="datetime1">
              <a:rPr lang="nl-NL"/>
              <a:pPr/>
              <a:t>7-4-2014</a:t>
            </a:fld>
            <a:endParaRPr lang="nl-NL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16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0CB89BC-5CFD-4672-86AA-BA51E7CCD91D}" type="slidenum">
              <a:rPr lang="nl-NL"/>
              <a:pPr/>
              <a:t>‹#›</a:t>
            </a:fld>
            <a:endParaRPr lang="nl-NL"/>
          </a:p>
        </p:txBody>
      </p:sp>
      <p:pic>
        <p:nvPicPr>
          <p:cNvPr id="327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028" y="503684"/>
            <a:ext cx="828675" cy="8286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632" y="6444927"/>
            <a:ext cx="1640207" cy="8838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ques Style - Content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994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ques Style - Content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99881" y="1375272"/>
            <a:ext cx="8611077" cy="5048678"/>
          </a:xfrm>
          <a:prstGeom prst="rect">
            <a:avLst/>
          </a:prstGeom>
        </p:spPr>
        <p:txBody>
          <a:bodyPr/>
          <a:lstStyle>
            <a:lvl1pPr>
              <a:defRPr sz="2205" b="0" i="0">
                <a:solidFill>
                  <a:srgbClr val="0D6F94"/>
                </a:solidFill>
                <a:latin typeface="Verdana"/>
                <a:cs typeface="Verdana"/>
              </a:defRPr>
            </a:lvl1pPr>
            <a:lvl2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2pPr>
            <a:lvl3pPr>
              <a:defRPr sz="1764" b="0" i="0">
                <a:solidFill>
                  <a:srgbClr val="0D6F94"/>
                </a:solidFill>
                <a:latin typeface="Verdana"/>
                <a:cs typeface="Verdana"/>
              </a:defRPr>
            </a:lvl3pPr>
            <a:lvl4pPr>
              <a:defRPr sz="1544" b="0" i="0">
                <a:solidFill>
                  <a:srgbClr val="0D6F94"/>
                </a:solidFill>
                <a:latin typeface="Verdana"/>
                <a:cs typeface="Verdana"/>
              </a:defRPr>
            </a:lvl4pPr>
            <a:lvl5pPr>
              <a:defRPr sz="1323" b="0" i="0">
                <a:solidFill>
                  <a:srgbClr val="0D6F9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899881" y="444556"/>
            <a:ext cx="8611077" cy="930715"/>
          </a:xfrm>
          <a:prstGeom prst="rect">
            <a:avLst/>
          </a:prstGeom>
        </p:spPr>
        <p:txBody>
          <a:bodyPr anchor="t"/>
          <a:lstStyle>
            <a:lvl1pPr algn="l">
              <a:defRPr sz="3528" b="1" i="0">
                <a:solidFill>
                  <a:srgbClr val="777777"/>
                </a:solidFill>
                <a:latin typeface="Verdana"/>
                <a:cs typeface="Verdan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2872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ques Style - Content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99881" y="1375272"/>
            <a:ext cx="8611077" cy="3648906"/>
          </a:xfrm>
          <a:prstGeom prst="rect">
            <a:avLst/>
          </a:prstGeom>
        </p:spPr>
        <p:txBody>
          <a:bodyPr/>
          <a:lstStyle>
            <a:lvl1pPr>
              <a:defRPr sz="2205" b="0" i="0">
                <a:solidFill>
                  <a:srgbClr val="0D6F94"/>
                </a:solidFill>
                <a:latin typeface="Verdana"/>
                <a:cs typeface="Verdana"/>
              </a:defRPr>
            </a:lvl1pPr>
            <a:lvl2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2pPr>
            <a:lvl3pPr>
              <a:defRPr sz="1764" b="0" i="0">
                <a:solidFill>
                  <a:srgbClr val="0D6F94"/>
                </a:solidFill>
                <a:latin typeface="Verdana"/>
                <a:cs typeface="Verdana"/>
              </a:defRPr>
            </a:lvl3pPr>
            <a:lvl4pPr>
              <a:defRPr sz="1544" b="0" i="0">
                <a:solidFill>
                  <a:srgbClr val="0D6F94"/>
                </a:solidFill>
                <a:latin typeface="Verdana"/>
                <a:cs typeface="Verdana"/>
              </a:defRPr>
            </a:lvl4pPr>
            <a:lvl5pPr>
              <a:defRPr sz="1323" b="0" i="0">
                <a:solidFill>
                  <a:srgbClr val="0D6F9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899881" y="444556"/>
            <a:ext cx="8611077" cy="930715"/>
          </a:xfrm>
          <a:prstGeom prst="rect">
            <a:avLst/>
          </a:prstGeom>
        </p:spPr>
        <p:txBody>
          <a:bodyPr anchor="t"/>
          <a:lstStyle>
            <a:lvl1pPr algn="l">
              <a:defRPr sz="3528" b="1" i="0">
                <a:solidFill>
                  <a:srgbClr val="777777"/>
                </a:solidFill>
                <a:latin typeface="Verdana"/>
                <a:cs typeface="Verdan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0" hasCustomPrompt="1"/>
          </p:nvPr>
        </p:nvSpPr>
        <p:spPr>
          <a:xfrm>
            <a:off x="899881" y="5157490"/>
            <a:ext cx="8611077" cy="1324286"/>
          </a:xfrm>
          <a:prstGeom prst="rect">
            <a:avLst/>
          </a:prstGeom>
        </p:spPr>
        <p:txBody>
          <a:bodyPr/>
          <a:lstStyle>
            <a:lvl1pPr>
              <a:defRPr sz="2205" b="0" i="0">
                <a:solidFill>
                  <a:srgbClr val="0D6F94"/>
                </a:solidFill>
                <a:latin typeface="Verdana"/>
                <a:cs typeface="Verdana"/>
              </a:defRPr>
            </a:lvl1pPr>
            <a:lvl2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2pPr>
            <a:lvl3pPr>
              <a:defRPr sz="1764" b="0" i="0">
                <a:solidFill>
                  <a:srgbClr val="0D6F94"/>
                </a:solidFill>
                <a:latin typeface="Verdana"/>
                <a:cs typeface="Verdana"/>
              </a:defRPr>
            </a:lvl3pPr>
            <a:lvl4pPr>
              <a:defRPr sz="1544" b="0" i="0">
                <a:solidFill>
                  <a:srgbClr val="0D6F94"/>
                </a:solidFill>
                <a:latin typeface="Verdana"/>
                <a:cs typeface="Verdana"/>
              </a:defRPr>
            </a:lvl4pPr>
            <a:lvl5pPr>
              <a:defRPr sz="1323" b="0" i="0">
                <a:solidFill>
                  <a:srgbClr val="0D6F9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523500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ques Style - Content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899881" y="1375271"/>
            <a:ext cx="4272213" cy="4816213"/>
          </a:xfrm>
          <a:prstGeom prst="rect">
            <a:avLst/>
          </a:prstGeom>
        </p:spPr>
        <p:txBody>
          <a:bodyPr/>
          <a:lstStyle>
            <a:lvl1pPr>
              <a:defRPr sz="2205" b="0" i="0">
                <a:solidFill>
                  <a:srgbClr val="0D6F94"/>
                </a:solidFill>
                <a:latin typeface="Verdana"/>
                <a:cs typeface="Verdana"/>
              </a:defRPr>
            </a:lvl1pPr>
            <a:lvl2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2pPr>
            <a:lvl3pPr>
              <a:defRPr sz="1764" b="0" i="0">
                <a:solidFill>
                  <a:srgbClr val="0D6F94"/>
                </a:solidFill>
                <a:latin typeface="Verdana"/>
                <a:cs typeface="Verdana"/>
              </a:defRPr>
            </a:lvl3pPr>
            <a:lvl4pPr>
              <a:defRPr sz="1544" b="0" i="0">
                <a:solidFill>
                  <a:srgbClr val="0D6F94"/>
                </a:solidFill>
                <a:latin typeface="Verdana"/>
                <a:cs typeface="Verdana"/>
              </a:defRPr>
            </a:lvl4pPr>
            <a:lvl5pPr>
              <a:defRPr sz="1323" b="0" i="0">
                <a:solidFill>
                  <a:srgbClr val="0D6F9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0" hasCustomPrompt="1"/>
          </p:nvPr>
        </p:nvSpPr>
        <p:spPr>
          <a:xfrm>
            <a:off x="5341370" y="1375271"/>
            <a:ext cx="4169588" cy="4816213"/>
          </a:xfrm>
          <a:prstGeom prst="rect">
            <a:avLst/>
          </a:prstGeom>
        </p:spPr>
        <p:txBody>
          <a:bodyPr/>
          <a:lstStyle>
            <a:lvl1pPr>
              <a:defRPr sz="2205" b="0" i="0">
                <a:solidFill>
                  <a:srgbClr val="0D6F94"/>
                </a:solidFill>
                <a:latin typeface="Verdana"/>
                <a:cs typeface="Verdana"/>
              </a:defRPr>
            </a:lvl1pPr>
            <a:lvl2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2pPr>
            <a:lvl3pPr>
              <a:defRPr sz="1764" b="0" i="0">
                <a:solidFill>
                  <a:srgbClr val="0D6F94"/>
                </a:solidFill>
                <a:latin typeface="Verdana"/>
                <a:cs typeface="Verdana"/>
              </a:defRPr>
            </a:lvl3pPr>
            <a:lvl4pPr>
              <a:defRPr sz="1544" b="0" i="0">
                <a:solidFill>
                  <a:srgbClr val="0D6F94"/>
                </a:solidFill>
                <a:latin typeface="Verdana"/>
                <a:cs typeface="Verdana"/>
              </a:defRPr>
            </a:lvl4pPr>
            <a:lvl5pPr>
              <a:defRPr sz="1323" b="0" i="0">
                <a:solidFill>
                  <a:srgbClr val="0D6F9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899881" y="444556"/>
            <a:ext cx="8611077" cy="930715"/>
          </a:xfrm>
          <a:prstGeom prst="rect">
            <a:avLst/>
          </a:prstGeom>
        </p:spPr>
        <p:txBody>
          <a:bodyPr anchor="t"/>
          <a:lstStyle>
            <a:lvl1pPr algn="l">
              <a:defRPr sz="3528" b="1" i="0">
                <a:solidFill>
                  <a:srgbClr val="777777"/>
                </a:solidFill>
                <a:latin typeface="Verdana"/>
                <a:cs typeface="Verdan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1384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ques Style - Content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inhoud 2"/>
          <p:cNvSpPr>
            <a:spLocks noGrp="1"/>
          </p:cNvSpPr>
          <p:nvPr>
            <p:ph idx="1"/>
          </p:nvPr>
        </p:nvSpPr>
        <p:spPr>
          <a:xfrm>
            <a:off x="899881" y="1375859"/>
            <a:ext cx="4272213" cy="4816213"/>
          </a:xfrm>
          <a:prstGeom prst="rect">
            <a:avLst/>
          </a:prstGeom>
        </p:spPr>
        <p:txBody>
          <a:bodyPr/>
          <a:lstStyle>
            <a:lvl1pPr>
              <a:defRPr sz="2205" b="0" i="0">
                <a:solidFill>
                  <a:srgbClr val="0D6F94"/>
                </a:solidFill>
                <a:latin typeface="Verdana"/>
                <a:cs typeface="Verdana"/>
              </a:defRPr>
            </a:lvl1pPr>
            <a:lvl2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2pPr>
            <a:lvl3pPr>
              <a:defRPr sz="1764" b="0" i="0">
                <a:solidFill>
                  <a:srgbClr val="0D6F94"/>
                </a:solidFill>
                <a:latin typeface="Verdana"/>
                <a:cs typeface="Verdana"/>
              </a:defRPr>
            </a:lvl3pPr>
            <a:lvl4pPr>
              <a:defRPr sz="1544" b="0" i="0">
                <a:solidFill>
                  <a:srgbClr val="0D6F94"/>
                </a:solidFill>
                <a:latin typeface="Verdana"/>
                <a:cs typeface="Verdana"/>
              </a:defRPr>
            </a:lvl4pPr>
            <a:lvl5pPr>
              <a:defRPr sz="1323" b="0" i="0">
                <a:solidFill>
                  <a:srgbClr val="0D6F9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899881" y="444556"/>
            <a:ext cx="8611077" cy="930715"/>
          </a:xfrm>
          <a:prstGeom prst="rect">
            <a:avLst/>
          </a:prstGeom>
        </p:spPr>
        <p:txBody>
          <a:bodyPr anchor="t"/>
          <a:lstStyle>
            <a:lvl1pPr algn="l">
              <a:defRPr sz="3528" b="1" i="0">
                <a:solidFill>
                  <a:srgbClr val="777777"/>
                </a:solidFill>
                <a:latin typeface="Verdana"/>
                <a:cs typeface="Verdan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0" hasCustomPrompt="1"/>
          </p:nvPr>
        </p:nvSpPr>
        <p:spPr>
          <a:xfrm>
            <a:off x="5341370" y="1375860"/>
            <a:ext cx="4169588" cy="2232063"/>
          </a:xfrm>
          <a:prstGeom prst="rect">
            <a:avLst/>
          </a:prstGeom>
        </p:spPr>
        <p:txBody>
          <a:bodyPr/>
          <a:lstStyle>
            <a:lvl1pPr>
              <a:defRPr sz="2205" b="0" i="0">
                <a:solidFill>
                  <a:srgbClr val="0D6F94"/>
                </a:solidFill>
                <a:latin typeface="Verdana"/>
                <a:cs typeface="Verdana"/>
              </a:defRPr>
            </a:lvl1pPr>
            <a:lvl2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2pPr>
            <a:lvl3pPr>
              <a:defRPr sz="1764" b="0" i="0">
                <a:solidFill>
                  <a:srgbClr val="0D6F94"/>
                </a:solidFill>
                <a:latin typeface="Verdana"/>
                <a:cs typeface="Verdana"/>
              </a:defRPr>
            </a:lvl3pPr>
            <a:lvl4pPr>
              <a:defRPr sz="1544" b="0" i="0">
                <a:solidFill>
                  <a:srgbClr val="0D6F94"/>
                </a:solidFill>
                <a:latin typeface="Verdana"/>
                <a:cs typeface="Verdana"/>
              </a:defRPr>
            </a:lvl4pPr>
            <a:lvl5pPr>
              <a:defRPr sz="1323" b="0" i="0">
                <a:solidFill>
                  <a:srgbClr val="0D6F9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1" hasCustomPrompt="1"/>
          </p:nvPr>
        </p:nvSpPr>
        <p:spPr>
          <a:xfrm>
            <a:off x="5341370" y="3960008"/>
            <a:ext cx="4169588" cy="2232063"/>
          </a:xfrm>
          <a:prstGeom prst="rect">
            <a:avLst/>
          </a:prstGeom>
        </p:spPr>
        <p:txBody>
          <a:bodyPr/>
          <a:lstStyle>
            <a:lvl1pPr>
              <a:defRPr sz="2205" b="0" i="0">
                <a:solidFill>
                  <a:srgbClr val="0D6F94"/>
                </a:solidFill>
                <a:latin typeface="Verdana"/>
                <a:cs typeface="Verdana"/>
              </a:defRPr>
            </a:lvl1pPr>
            <a:lvl2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2pPr>
            <a:lvl3pPr>
              <a:defRPr sz="1764" b="0" i="0">
                <a:solidFill>
                  <a:srgbClr val="0D6F94"/>
                </a:solidFill>
                <a:latin typeface="Verdana"/>
                <a:cs typeface="Verdana"/>
              </a:defRPr>
            </a:lvl3pPr>
            <a:lvl4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4pPr>
            <a:lvl5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493332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ques Style - Content P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2"/>
          <p:cNvSpPr>
            <a:spLocks noGrp="1"/>
          </p:cNvSpPr>
          <p:nvPr>
            <p:ph idx="11"/>
          </p:nvPr>
        </p:nvSpPr>
        <p:spPr>
          <a:xfrm>
            <a:off x="5341370" y="1375271"/>
            <a:ext cx="4169588" cy="4816213"/>
          </a:xfrm>
          <a:prstGeom prst="rect">
            <a:avLst/>
          </a:prstGeom>
        </p:spPr>
        <p:txBody>
          <a:bodyPr/>
          <a:lstStyle>
            <a:lvl1pPr>
              <a:defRPr sz="2205" b="0" i="0">
                <a:solidFill>
                  <a:srgbClr val="0D6F94"/>
                </a:solidFill>
                <a:latin typeface="Verdana"/>
                <a:cs typeface="Verdana"/>
              </a:defRPr>
            </a:lvl1pPr>
            <a:lvl2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2pPr>
            <a:lvl3pPr>
              <a:defRPr sz="1764" b="0" i="0">
                <a:solidFill>
                  <a:srgbClr val="0D6F94"/>
                </a:solidFill>
                <a:latin typeface="Verdana"/>
                <a:cs typeface="Verdana"/>
              </a:defRPr>
            </a:lvl3pPr>
            <a:lvl4pPr>
              <a:defRPr sz="1544" b="0" i="0">
                <a:solidFill>
                  <a:srgbClr val="0D6F94"/>
                </a:solidFill>
                <a:latin typeface="Verdana"/>
                <a:cs typeface="Verdana"/>
              </a:defRPr>
            </a:lvl4pPr>
            <a:lvl5pPr>
              <a:defRPr sz="1323" b="0" i="0">
                <a:solidFill>
                  <a:srgbClr val="0D6F9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899881" y="444556"/>
            <a:ext cx="8611077" cy="930715"/>
          </a:xfrm>
          <a:prstGeom prst="rect">
            <a:avLst/>
          </a:prstGeom>
        </p:spPr>
        <p:txBody>
          <a:bodyPr anchor="t"/>
          <a:lstStyle>
            <a:lvl1pPr algn="l">
              <a:defRPr sz="3528" b="1" i="0">
                <a:solidFill>
                  <a:srgbClr val="777777"/>
                </a:solidFill>
                <a:latin typeface="Verdana"/>
                <a:cs typeface="Verdan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2" hasCustomPrompt="1"/>
          </p:nvPr>
        </p:nvSpPr>
        <p:spPr>
          <a:xfrm>
            <a:off x="899881" y="1375271"/>
            <a:ext cx="4272213" cy="2242584"/>
          </a:xfrm>
          <a:prstGeom prst="rect">
            <a:avLst/>
          </a:prstGeom>
        </p:spPr>
        <p:txBody>
          <a:bodyPr/>
          <a:lstStyle>
            <a:lvl1pPr>
              <a:defRPr sz="2205" b="0" i="0">
                <a:solidFill>
                  <a:srgbClr val="0D6F94"/>
                </a:solidFill>
                <a:latin typeface="Verdana"/>
                <a:cs typeface="Verdana"/>
              </a:defRPr>
            </a:lvl1pPr>
            <a:lvl2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2pPr>
            <a:lvl3pPr>
              <a:defRPr sz="1764" b="0" i="0">
                <a:solidFill>
                  <a:srgbClr val="0D6F94"/>
                </a:solidFill>
                <a:latin typeface="Verdana"/>
                <a:cs typeface="Verdana"/>
              </a:defRPr>
            </a:lvl3pPr>
            <a:lvl4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4pPr>
            <a:lvl5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  <p:sp>
        <p:nvSpPr>
          <p:cNvPr id="9" name="Tijdelijke aanduiding voor inhoud 2"/>
          <p:cNvSpPr>
            <a:spLocks noGrp="1"/>
          </p:cNvSpPr>
          <p:nvPr>
            <p:ph idx="13" hasCustomPrompt="1"/>
          </p:nvPr>
        </p:nvSpPr>
        <p:spPr>
          <a:xfrm>
            <a:off x="899881" y="3948900"/>
            <a:ext cx="4272213" cy="2242584"/>
          </a:xfrm>
          <a:prstGeom prst="rect">
            <a:avLst/>
          </a:prstGeom>
        </p:spPr>
        <p:txBody>
          <a:bodyPr/>
          <a:lstStyle>
            <a:lvl1pPr>
              <a:defRPr sz="2205" b="0" i="0">
                <a:solidFill>
                  <a:srgbClr val="0D6F94"/>
                </a:solidFill>
                <a:latin typeface="Verdana"/>
                <a:cs typeface="Verdana"/>
              </a:defRPr>
            </a:lvl1pPr>
            <a:lvl2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2pPr>
            <a:lvl3pPr>
              <a:defRPr sz="1764" b="0" i="0">
                <a:solidFill>
                  <a:srgbClr val="0D6F94"/>
                </a:solidFill>
                <a:latin typeface="Verdana"/>
                <a:cs typeface="Verdana"/>
              </a:defRPr>
            </a:lvl3pPr>
            <a:lvl4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4pPr>
            <a:lvl5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693470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9F931D-795C-415B-A1D0-41CB2970207E}" type="datetime1">
              <a:rPr lang="nl-NL"/>
              <a:pPr/>
              <a:t>7-4-2014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E46D2-5C73-4DA6-858F-2F361CEE811D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ques Style - Content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99881" y="1375272"/>
            <a:ext cx="8611077" cy="5048678"/>
          </a:xfrm>
          <a:prstGeom prst="rect">
            <a:avLst/>
          </a:prstGeom>
        </p:spPr>
        <p:txBody>
          <a:bodyPr/>
          <a:lstStyle>
            <a:lvl1pPr>
              <a:defRPr sz="2205" b="0" i="0">
                <a:solidFill>
                  <a:srgbClr val="0D6F94"/>
                </a:solidFill>
                <a:latin typeface="Verdana"/>
                <a:cs typeface="Verdana"/>
              </a:defRPr>
            </a:lvl1pPr>
            <a:lvl2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2pPr>
            <a:lvl3pPr>
              <a:defRPr sz="1764" b="0" i="0">
                <a:solidFill>
                  <a:srgbClr val="0D6F94"/>
                </a:solidFill>
                <a:latin typeface="Verdana"/>
                <a:cs typeface="Verdana"/>
              </a:defRPr>
            </a:lvl3pPr>
            <a:lvl4pPr>
              <a:defRPr sz="1544" b="0" i="0">
                <a:solidFill>
                  <a:srgbClr val="0D6F94"/>
                </a:solidFill>
                <a:latin typeface="Verdana"/>
                <a:cs typeface="Verdana"/>
              </a:defRPr>
            </a:lvl4pPr>
            <a:lvl5pPr>
              <a:defRPr sz="1323" b="0" i="0">
                <a:solidFill>
                  <a:srgbClr val="0D6F9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899881" y="444556"/>
            <a:ext cx="8611077" cy="930715"/>
          </a:xfrm>
          <a:prstGeom prst="rect">
            <a:avLst/>
          </a:prstGeom>
        </p:spPr>
        <p:txBody>
          <a:bodyPr anchor="t"/>
          <a:lstStyle>
            <a:lvl1pPr algn="l">
              <a:defRPr sz="3528" b="1" i="0">
                <a:solidFill>
                  <a:srgbClr val="777777"/>
                </a:solidFill>
                <a:latin typeface="Verdana"/>
                <a:cs typeface="Verdan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6786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351" y="1194317"/>
            <a:ext cx="9089390" cy="1688518"/>
          </a:xfrm>
          <a:prstGeom prst="rect">
            <a:avLst/>
          </a:prstGeom>
        </p:spPr>
        <p:txBody>
          <a:bodyPr/>
          <a:lstStyle>
            <a:lvl1pPr algn="l">
              <a:defRPr sz="4410">
                <a:latin typeface="Verdana"/>
              </a:defRPr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61652" y="2882835"/>
            <a:ext cx="6985812" cy="3080942"/>
          </a:xfrm>
          <a:prstGeom prst="rect">
            <a:avLst/>
          </a:prstGeom>
        </p:spPr>
        <p:txBody>
          <a:bodyPr/>
          <a:lstStyle>
            <a:lvl1pPr marL="198450" indent="-198450">
              <a:spcBef>
                <a:spcPts val="441"/>
              </a:spcBef>
              <a:spcAft>
                <a:spcPts val="662"/>
              </a:spcAft>
              <a:buNone/>
              <a:defRPr sz="2205" b="0">
                <a:solidFill>
                  <a:srgbClr val="0D6F94"/>
                </a:solidFill>
                <a:latin typeface="Verdana"/>
              </a:defRPr>
            </a:lvl1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0030557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99881" y="1375272"/>
            <a:ext cx="8611077" cy="5048678"/>
          </a:xfrm>
          <a:prstGeom prst="rect">
            <a:avLst/>
          </a:prstGeom>
        </p:spPr>
        <p:txBody>
          <a:bodyPr/>
          <a:lstStyle>
            <a:lvl1pPr>
              <a:defRPr sz="2205" b="0" i="0">
                <a:solidFill>
                  <a:srgbClr val="0D6F94"/>
                </a:solidFill>
                <a:latin typeface="Verdana"/>
                <a:cs typeface="Verdana"/>
              </a:defRPr>
            </a:lvl1pPr>
            <a:lvl2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2pPr>
            <a:lvl3pPr>
              <a:defRPr sz="1764" b="0" i="0">
                <a:solidFill>
                  <a:srgbClr val="0D6F94"/>
                </a:solidFill>
                <a:latin typeface="Verdana"/>
                <a:cs typeface="Verdana"/>
              </a:defRPr>
            </a:lvl3pPr>
            <a:lvl4pPr>
              <a:defRPr sz="1544" b="0" i="0">
                <a:solidFill>
                  <a:srgbClr val="0D6F94"/>
                </a:solidFill>
                <a:latin typeface="Verdana"/>
                <a:cs typeface="Verdana"/>
              </a:defRPr>
            </a:lvl4pPr>
            <a:lvl5pPr>
              <a:defRPr sz="1323" b="0" i="0">
                <a:solidFill>
                  <a:srgbClr val="0D6F9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899881" y="444556"/>
            <a:ext cx="8611077" cy="930715"/>
          </a:xfrm>
          <a:prstGeom prst="rect">
            <a:avLst/>
          </a:prstGeom>
        </p:spPr>
        <p:txBody>
          <a:bodyPr anchor="t"/>
          <a:lstStyle>
            <a:lvl1pPr algn="l">
              <a:defRPr sz="3528" b="1" i="0">
                <a:solidFill>
                  <a:srgbClr val="777777"/>
                </a:solidFill>
                <a:latin typeface="Verdana"/>
                <a:cs typeface="Verdan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5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913570" y="2183042"/>
            <a:ext cx="9083136" cy="3124730"/>
          </a:xfrm>
          <a:prstGeom prst="rect">
            <a:avLst/>
          </a:prstGeom>
        </p:spPr>
        <p:txBody>
          <a:bodyPr/>
          <a:lstStyle>
            <a:lvl1pPr>
              <a:spcAft>
                <a:spcPts val="441"/>
              </a:spcAft>
              <a:buNone/>
              <a:defRPr lang="en-US" sz="1985" kern="1200" dirty="0" smtClean="0">
                <a:solidFill>
                  <a:srgbClr val="007095"/>
                </a:solidFill>
                <a:latin typeface="Verdana"/>
                <a:ea typeface="+mn-ea"/>
                <a:cs typeface="Verdana"/>
              </a:defRPr>
            </a:lvl1pPr>
            <a:lvl2pPr>
              <a:spcAft>
                <a:spcPts val="441"/>
              </a:spcAft>
              <a:defRPr sz="1544">
                <a:solidFill>
                  <a:srgbClr val="007095"/>
                </a:solidFill>
                <a:latin typeface="Verdana"/>
                <a:cs typeface="Verdana"/>
              </a:defRPr>
            </a:lvl2pPr>
            <a:lvl3pPr>
              <a:spcAft>
                <a:spcPts val="441"/>
              </a:spcAft>
              <a:defRPr sz="1544">
                <a:solidFill>
                  <a:srgbClr val="007095"/>
                </a:solidFill>
                <a:latin typeface="Verdana"/>
                <a:cs typeface="Verdana"/>
              </a:defRPr>
            </a:lvl3pPr>
            <a:lvl4pPr>
              <a:spcAft>
                <a:spcPts val="441"/>
              </a:spcAft>
              <a:defRPr sz="1544">
                <a:solidFill>
                  <a:srgbClr val="007095"/>
                </a:solidFill>
                <a:latin typeface="Verdana"/>
                <a:cs typeface="Verdana"/>
              </a:defRPr>
            </a:lvl4pPr>
            <a:lvl5pPr>
              <a:spcAft>
                <a:spcPts val="441"/>
              </a:spcAft>
              <a:defRPr sz="1544">
                <a:solidFill>
                  <a:srgbClr val="007095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3570" y="968478"/>
            <a:ext cx="9089390" cy="1070745"/>
          </a:xfrm>
          <a:prstGeom prst="rect">
            <a:avLst/>
          </a:prstGeom>
        </p:spPr>
        <p:txBody>
          <a:bodyPr/>
          <a:lstStyle>
            <a:lvl1pPr algn="l">
              <a:defRPr kumimoji="0" lang="en-US" sz="2756" b="1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995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13570" y="5354789"/>
            <a:ext cx="4236712" cy="1528467"/>
          </a:xfrm>
          <a:prstGeom prst="rect">
            <a:avLst/>
          </a:prstGeom>
        </p:spPr>
        <p:txBody>
          <a:bodyPr/>
          <a:lstStyle>
            <a:lvl1pPr>
              <a:spcAft>
                <a:spcPts val="1985"/>
              </a:spcAft>
              <a:buNone/>
              <a:defRPr kumimoji="0" lang="en-US" sz="1544" b="0" i="0" u="none" strike="noStrike" kern="1200" cap="none" spc="0" normalizeH="0" baseline="0" noProof="0" dirty="0" smtClean="0">
                <a:ln>
                  <a:noFill/>
                </a:ln>
                <a:solidFill>
                  <a:srgbClr val="0D6F94"/>
                </a:solidFill>
                <a:effectLst/>
                <a:uLnTx/>
                <a:uFillTx/>
                <a:latin typeface="Verdana"/>
                <a:ea typeface="+mn-ea"/>
                <a:cs typeface="+mn-cs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5807892" y="5354789"/>
            <a:ext cx="4236712" cy="1528467"/>
          </a:xfrm>
          <a:prstGeom prst="rect">
            <a:avLst/>
          </a:prstGeom>
        </p:spPr>
        <p:txBody>
          <a:bodyPr/>
          <a:lstStyle>
            <a:lvl1pPr>
              <a:spcAft>
                <a:spcPts val="1985"/>
              </a:spcAft>
              <a:buNone/>
              <a:defRPr kumimoji="0" lang="en-US" sz="1544" b="0" i="0" u="none" strike="noStrike" kern="1200" cap="none" spc="0" normalizeH="0" baseline="0" noProof="0" dirty="0" smtClean="0">
                <a:ln>
                  <a:noFill/>
                </a:ln>
                <a:solidFill>
                  <a:srgbClr val="0D6F94"/>
                </a:solidFill>
                <a:effectLst/>
                <a:uLnTx/>
                <a:uFillTx/>
                <a:latin typeface="Verdana"/>
                <a:ea typeface="+mn-ea"/>
                <a:cs typeface="+mn-cs"/>
              </a:defRPr>
            </a:lvl1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13570" y="968477"/>
            <a:ext cx="9089390" cy="1620771"/>
          </a:xfrm>
          <a:prstGeom prst="rect">
            <a:avLst/>
          </a:prstGeom>
        </p:spPr>
        <p:txBody>
          <a:bodyPr/>
          <a:lstStyle>
            <a:lvl1pPr algn="l">
              <a:defRPr kumimoji="0" lang="en-US" sz="2756" b="1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469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13570" y="5354789"/>
            <a:ext cx="4236712" cy="1528467"/>
          </a:xfrm>
          <a:prstGeom prst="rect">
            <a:avLst/>
          </a:prstGeom>
        </p:spPr>
        <p:txBody>
          <a:bodyPr/>
          <a:lstStyle>
            <a:lvl1pPr>
              <a:spcAft>
                <a:spcPts val="1985"/>
              </a:spcAft>
              <a:buNone/>
              <a:defRPr kumimoji="0" lang="en-US" sz="1544" b="0" i="0" u="none" strike="noStrike" kern="1200" cap="none" spc="0" normalizeH="0" baseline="0" noProof="0" dirty="0" smtClean="0">
                <a:ln>
                  <a:noFill/>
                </a:ln>
                <a:solidFill>
                  <a:srgbClr val="0D6F94"/>
                </a:solidFill>
                <a:effectLst/>
                <a:uLnTx/>
                <a:uFillTx/>
                <a:latin typeface="Verdana"/>
                <a:ea typeface="+mn-ea"/>
                <a:cs typeface="+mn-cs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5807892" y="5354789"/>
            <a:ext cx="4236712" cy="1528467"/>
          </a:xfrm>
          <a:prstGeom prst="rect">
            <a:avLst/>
          </a:prstGeom>
        </p:spPr>
        <p:txBody>
          <a:bodyPr/>
          <a:lstStyle>
            <a:lvl1pPr>
              <a:spcAft>
                <a:spcPts val="1985"/>
              </a:spcAft>
              <a:buNone/>
              <a:defRPr kumimoji="0" lang="en-US" sz="1544" b="0" i="0" u="none" strike="noStrike" kern="1200" cap="none" spc="0" normalizeH="0" baseline="0" noProof="0" dirty="0" smtClean="0">
                <a:ln>
                  <a:noFill/>
                </a:ln>
                <a:solidFill>
                  <a:srgbClr val="0D6F94"/>
                </a:solidFill>
                <a:effectLst/>
                <a:uLnTx/>
                <a:uFillTx/>
                <a:latin typeface="Verdana"/>
                <a:ea typeface="+mn-ea"/>
                <a:cs typeface="+mn-cs"/>
              </a:defRPr>
            </a:lvl1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13570" y="968477"/>
            <a:ext cx="9089390" cy="1620771"/>
          </a:xfrm>
          <a:prstGeom prst="rect">
            <a:avLst/>
          </a:prstGeom>
        </p:spPr>
        <p:txBody>
          <a:bodyPr/>
          <a:lstStyle>
            <a:lvl1pPr algn="l">
              <a:defRPr kumimoji="0" lang="en-US" sz="2756" b="1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292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13570" y="5354789"/>
            <a:ext cx="4236712" cy="1528467"/>
          </a:xfrm>
          <a:prstGeom prst="rect">
            <a:avLst/>
          </a:prstGeom>
        </p:spPr>
        <p:txBody>
          <a:bodyPr/>
          <a:lstStyle>
            <a:lvl1pPr>
              <a:spcAft>
                <a:spcPts val="1985"/>
              </a:spcAft>
              <a:buNone/>
              <a:defRPr kumimoji="0" lang="en-US" sz="1544" b="0" i="0" u="none" strike="noStrike" kern="1200" cap="none" spc="0" normalizeH="0" baseline="0" noProof="0" dirty="0" smtClean="0">
                <a:ln>
                  <a:noFill/>
                </a:ln>
                <a:solidFill>
                  <a:srgbClr val="0D6F94"/>
                </a:solidFill>
                <a:effectLst/>
                <a:uLnTx/>
                <a:uFillTx/>
                <a:latin typeface="Verdana"/>
                <a:ea typeface="+mn-ea"/>
                <a:cs typeface="+mn-cs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5807892" y="5354789"/>
            <a:ext cx="4236712" cy="1528467"/>
          </a:xfrm>
          <a:prstGeom prst="rect">
            <a:avLst/>
          </a:prstGeom>
        </p:spPr>
        <p:txBody>
          <a:bodyPr/>
          <a:lstStyle>
            <a:lvl1pPr>
              <a:spcAft>
                <a:spcPts val="1985"/>
              </a:spcAft>
              <a:buNone/>
              <a:defRPr kumimoji="0" lang="en-US" sz="1544" b="0" i="0" u="none" strike="noStrike" kern="1200" cap="none" spc="0" normalizeH="0" baseline="0" noProof="0" dirty="0" smtClean="0">
                <a:ln>
                  <a:noFill/>
                </a:ln>
                <a:solidFill>
                  <a:srgbClr val="0D6F94"/>
                </a:solidFill>
                <a:effectLst/>
                <a:uLnTx/>
                <a:uFillTx/>
                <a:latin typeface="Verdana"/>
                <a:ea typeface="+mn-ea"/>
                <a:cs typeface="+mn-cs"/>
              </a:defRPr>
            </a:lvl1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13570" y="968477"/>
            <a:ext cx="9089390" cy="1620771"/>
          </a:xfrm>
          <a:prstGeom prst="rect">
            <a:avLst/>
          </a:prstGeom>
        </p:spPr>
        <p:txBody>
          <a:bodyPr/>
          <a:lstStyle>
            <a:lvl1pPr algn="l">
              <a:defRPr kumimoji="0" lang="en-US" sz="2756" b="1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24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13570" y="5354789"/>
            <a:ext cx="4236712" cy="1528467"/>
          </a:xfrm>
          <a:prstGeom prst="rect">
            <a:avLst/>
          </a:prstGeom>
        </p:spPr>
        <p:txBody>
          <a:bodyPr/>
          <a:lstStyle>
            <a:lvl1pPr>
              <a:spcAft>
                <a:spcPts val="1985"/>
              </a:spcAft>
              <a:buNone/>
              <a:defRPr kumimoji="0" lang="en-US" sz="1544" b="0" i="0" u="none" strike="noStrike" kern="1200" cap="none" spc="0" normalizeH="0" baseline="0" noProof="0" dirty="0" smtClean="0">
                <a:ln>
                  <a:noFill/>
                </a:ln>
                <a:solidFill>
                  <a:srgbClr val="0D6F94"/>
                </a:solidFill>
                <a:effectLst/>
                <a:uLnTx/>
                <a:uFillTx/>
                <a:latin typeface="Verdana"/>
                <a:ea typeface="+mn-ea"/>
                <a:cs typeface="+mn-cs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5807892" y="5354789"/>
            <a:ext cx="4236712" cy="1528467"/>
          </a:xfrm>
          <a:prstGeom prst="rect">
            <a:avLst/>
          </a:prstGeom>
        </p:spPr>
        <p:txBody>
          <a:bodyPr/>
          <a:lstStyle>
            <a:lvl1pPr>
              <a:spcAft>
                <a:spcPts val="1985"/>
              </a:spcAft>
              <a:buNone/>
              <a:defRPr kumimoji="0" lang="en-US" sz="1544" b="0" i="0" u="none" strike="noStrike" kern="1200" cap="none" spc="0" normalizeH="0" baseline="0" noProof="0" dirty="0" smtClean="0">
                <a:ln>
                  <a:noFill/>
                </a:ln>
                <a:solidFill>
                  <a:srgbClr val="0D6F94"/>
                </a:solidFill>
                <a:effectLst/>
                <a:uLnTx/>
                <a:uFillTx/>
                <a:latin typeface="Verdana"/>
                <a:ea typeface="+mn-ea"/>
                <a:cs typeface="+mn-cs"/>
              </a:defRPr>
            </a:lvl1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13570" y="968477"/>
            <a:ext cx="9089390" cy="1620771"/>
          </a:xfrm>
          <a:prstGeom prst="rect">
            <a:avLst/>
          </a:prstGeom>
        </p:spPr>
        <p:txBody>
          <a:bodyPr/>
          <a:lstStyle>
            <a:lvl1pPr algn="l">
              <a:defRPr kumimoji="0" lang="en-US" sz="2756" b="1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935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99881" y="1375272"/>
            <a:ext cx="8611077" cy="3648906"/>
          </a:xfrm>
          <a:prstGeom prst="rect">
            <a:avLst/>
          </a:prstGeom>
        </p:spPr>
        <p:txBody>
          <a:bodyPr/>
          <a:lstStyle>
            <a:lvl1pPr>
              <a:defRPr sz="2205" b="0" i="0">
                <a:solidFill>
                  <a:srgbClr val="0D6F94"/>
                </a:solidFill>
                <a:latin typeface="Verdana"/>
                <a:cs typeface="Verdana"/>
              </a:defRPr>
            </a:lvl1pPr>
            <a:lvl2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2pPr>
            <a:lvl3pPr>
              <a:defRPr sz="1764" b="0" i="0">
                <a:solidFill>
                  <a:srgbClr val="0D6F94"/>
                </a:solidFill>
                <a:latin typeface="Verdana"/>
                <a:cs typeface="Verdana"/>
              </a:defRPr>
            </a:lvl3pPr>
            <a:lvl4pPr>
              <a:defRPr sz="1544" b="0" i="0">
                <a:solidFill>
                  <a:srgbClr val="0D6F94"/>
                </a:solidFill>
                <a:latin typeface="Verdana"/>
                <a:cs typeface="Verdana"/>
              </a:defRPr>
            </a:lvl4pPr>
            <a:lvl5pPr>
              <a:defRPr sz="1323" b="0" i="0">
                <a:solidFill>
                  <a:srgbClr val="0D6F9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899881" y="444556"/>
            <a:ext cx="8611077" cy="930715"/>
          </a:xfrm>
          <a:prstGeom prst="rect">
            <a:avLst/>
          </a:prstGeom>
        </p:spPr>
        <p:txBody>
          <a:bodyPr anchor="t"/>
          <a:lstStyle>
            <a:lvl1pPr algn="l">
              <a:defRPr sz="3528" b="1" i="0">
                <a:solidFill>
                  <a:srgbClr val="777777"/>
                </a:solidFill>
                <a:latin typeface="Verdana"/>
                <a:cs typeface="Verdan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0" hasCustomPrompt="1"/>
          </p:nvPr>
        </p:nvSpPr>
        <p:spPr>
          <a:xfrm>
            <a:off x="899881" y="5157490"/>
            <a:ext cx="8611077" cy="1324286"/>
          </a:xfrm>
          <a:prstGeom prst="rect">
            <a:avLst/>
          </a:prstGeom>
        </p:spPr>
        <p:txBody>
          <a:bodyPr/>
          <a:lstStyle>
            <a:lvl1pPr>
              <a:defRPr sz="2205" b="0" i="0">
                <a:solidFill>
                  <a:srgbClr val="0D6F94"/>
                </a:solidFill>
                <a:latin typeface="Verdana"/>
                <a:cs typeface="Verdana"/>
              </a:defRPr>
            </a:lvl1pPr>
            <a:lvl2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2pPr>
            <a:lvl3pPr>
              <a:defRPr sz="1764" b="0" i="0">
                <a:solidFill>
                  <a:srgbClr val="0D6F94"/>
                </a:solidFill>
                <a:latin typeface="Verdana"/>
                <a:cs typeface="Verdana"/>
              </a:defRPr>
            </a:lvl3pPr>
            <a:lvl4pPr>
              <a:defRPr sz="1544" b="0" i="0">
                <a:solidFill>
                  <a:srgbClr val="0D6F94"/>
                </a:solidFill>
                <a:latin typeface="Verdana"/>
                <a:cs typeface="Verdana"/>
              </a:defRPr>
            </a:lvl4pPr>
            <a:lvl5pPr>
              <a:defRPr sz="1323" b="0" i="0">
                <a:solidFill>
                  <a:srgbClr val="0D6F9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066948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13570" y="5354789"/>
            <a:ext cx="4236712" cy="1528467"/>
          </a:xfrm>
          <a:prstGeom prst="rect">
            <a:avLst/>
          </a:prstGeom>
        </p:spPr>
        <p:txBody>
          <a:bodyPr/>
          <a:lstStyle>
            <a:lvl1pPr>
              <a:spcAft>
                <a:spcPts val="1985"/>
              </a:spcAft>
              <a:buNone/>
              <a:defRPr kumimoji="0" lang="en-US" sz="1544" b="0" i="0" u="none" strike="noStrike" kern="1200" cap="none" spc="0" normalizeH="0" baseline="0" noProof="0" dirty="0" smtClean="0">
                <a:ln>
                  <a:noFill/>
                </a:ln>
                <a:solidFill>
                  <a:srgbClr val="0D6F94"/>
                </a:solidFill>
                <a:effectLst/>
                <a:uLnTx/>
                <a:uFillTx/>
                <a:latin typeface="Verdana"/>
                <a:ea typeface="+mn-ea"/>
                <a:cs typeface="+mn-cs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5807892" y="5354789"/>
            <a:ext cx="4236712" cy="1528467"/>
          </a:xfrm>
          <a:prstGeom prst="rect">
            <a:avLst/>
          </a:prstGeom>
        </p:spPr>
        <p:txBody>
          <a:bodyPr/>
          <a:lstStyle>
            <a:lvl1pPr>
              <a:spcAft>
                <a:spcPts val="1985"/>
              </a:spcAft>
              <a:buNone/>
              <a:defRPr kumimoji="0" lang="en-US" sz="1544" b="0" i="0" u="none" strike="noStrike" kern="1200" cap="none" spc="0" normalizeH="0" baseline="0" noProof="0" dirty="0" smtClean="0">
                <a:ln>
                  <a:noFill/>
                </a:ln>
                <a:solidFill>
                  <a:srgbClr val="0D6F94"/>
                </a:solidFill>
                <a:effectLst/>
                <a:uLnTx/>
                <a:uFillTx/>
                <a:latin typeface="Verdana"/>
                <a:ea typeface="+mn-ea"/>
                <a:cs typeface="+mn-cs"/>
              </a:defRPr>
            </a:lvl1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13570" y="968477"/>
            <a:ext cx="9089390" cy="1620771"/>
          </a:xfrm>
          <a:prstGeom prst="rect">
            <a:avLst/>
          </a:prstGeom>
        </p:spPr>
        <p:txBody>
          <a:bodyPr/>
          <a:lstStyle>
            <a:lvl1pPr algn="l">
              <a:defRPr kumimoji="0" lang="en-US" sz="2756" b="1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194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A88720-D984-422F-A254-D1C40EECE4F2}" type="datetime1">
              <a:rPr lang="nl-NL"/>
              <a:pPr/>
              <a:t>7-4-2014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C8C4D-CB18-4006-84AD-6725E0668638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13570" y="5354789"/>
            <a:ext cx="4236712" cy="1528467"/>
          </a:xfrm>
          <a:prstGeom prst="rect">
            <a:avLst/>
          </a:prstGeom>
        </p:spPr>
        <p:txBody>
          <a:bodyPr/>
          <a:lstStyle>
            <a:lvl1pPr>
              <a:spcAft>
                <a:spcPts val="1985"/>
              </a:spcAft>
              <a:buNone/>
              <a:defRPr kumimoji="0" lang="en-US" sz="1544" b="0" i="0" u="none" strike="noStrike" kern="1200" cap="none" spc="0" normalizeH="0" baseline="0" noProof="0" dirty="0" smtClean="0">
                <a:ln>
                  <a:noFill/>
                </a:ln>
                <a:solidFill>
                  <a:srgbClr val="0D6F94"/>
                </a:solidFill>
                <a:effectLst/>
                <a:uLnTx/>
                <a:uFillTx/>
                <a:latin typeface="Verdana"/>
                <a:ea typeface="+mn-ea"/>
                <a:cs typeface="+mn-cs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5807892" y="5354789"/>
            <a:ext cx="4236712" cy="1528467"/>
          </a:xfrm>
          <a:prstGeom prst="rect">
            <a:avLst/>
          </a:prstGeom>
        </p:spPr>
        <p:txBody>
          <a:bodyPr/>
          <a:lstStyle>
            <a:lvl1pPr>
              <a:spcAft>
                <a:spcPts val="1985"/>
              </a:spcAft>
              <a:buNone/>
              <a:defRPr kumimoji="0" lang="en-US" sz="1544" b="0" i="0" u="none" strike="noStrike" kern="1200" cap="none" spc="0" normalizeH="0" baseline="0" noProof="0" dirty="0" smtClean="0">
                <a:ln>
                  <a:noFill/>
                </a:ln>
                <a:solidFill>
                  <a:srgbClr val="0D6F94"/>
                </a:solidFill>
                <a:effectLst/>
                <a:uLnTx/>
                <a:uFillTx/>
                <a:latin typeface="Verdana"/>
                <a:ea typeface="+mn-ea"/>
                <a:cs typeface="+mn-cs"/>
              </a:defRPr>
            </a:lvl1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13570" y="968477"/>
            <a:ext cx="9089390" cy="1620771"/>
          </a:xfrm>
          <a:prstGeom prst="rect">
            <a:avLst/>
          </a:prstGeom>
        </p:spPr>
        <p:txBody>
          <a:bodyPr/>
          <a:lstStyle>
            <a:lvl1pPr algn="l">
              <a:defRPr kumimoji="0" lang="en-US" sz="2756" b="1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9296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ques Style - Content P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2"/>
          <p:cNvSpPr>
            <a:spLocks noGrp="1"/>
          </p:cNvSpPr>
          <p:nvPr>
            <p:ph idx="11"/>
          </p:nvPr>
        </p:nvSpPr>
        <p:spPr>
          <a:xfrm>
            <a:off x="5341370" y="1375271"/>
            <a:ext cx="4169588" cy="4816213"/>
          </a:xfrm>
          <a:prstGeom prst="rect">
            <a:avLst/>
          </a:prstGeom>
        </p:spPr>
        <p:txBody>
          <a:bodyPr/>
          <a:lstStyle>
            <a:lvl1pPr>
              <a:defRPr sz="2205" b="0" i="0">
                <a:solidFill>
                  <a:srgbClr val="0D6F94"/>
                </a:solidFill>
                <a:latin typeface="Verdana"/>
                <a:cs typeface="Verdana"/>
              </a:defRPr>
            </a:lvl1pPr>
            <a:lvl2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2pPr>
            <a:lvl3pPr>
              <a:defRPr sz="1764" b="0" i="0">
                <a:solidFill>
                  <a:srgbClr val="0D6F94"/>
                </a:solidFill>
                <a:latin typeface="Verdana"/>
                <a:cs typeface="Verdana"/>
              </a:defRPr>
            </a:lvl3pPr>
            <a:lvl4pPr>
              <a:defRPr sz="1544" b="0" i="0">
                <a:solidFill>
                  <a:srgbClr val="0D6F94"/>
                </a:solidFill>
                <a:latin typeface="Verdana"/>
                <a:cs typeface="Verdana"/>
              </a:defRPr>
            </a:lvl4pPr>
            <a:lvl5pPr>
              <a:defRPr sz="1323" b="0" i="0">
                <a:solidFill>
                  <a:srgbClr val="0D6F9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899881" y="444556"/>
            <a:ext cx="8611077" cy="930715"/>
          </a:xfrm>
          <a:prstGeom prst="rect">
            <a:avLst/>
          </a:prstGeom>
        </p:spPr>
        <p:txBody>
          <a:bodyPr anchor="t"/>
          <a:lstStyle>
            <a:lvl1pPr algn="l">
              <a:defRPr sz="3528" b="1" i="0">
                <a:solidFill>
                  <a:srgbClr val="777777"/>
                </a:solidFill>
                <a:latin typeface="Verdana"/>
                <a:cs typeface="Verdan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2" hasCustomPrompt="1"/>
          </p:nvPr>
        </p:nvSpPr>
        <p:spPr>
          <a:xfrm>
            <a:off x="899881" y="1375271"/>
            <a:ext cx="4272213" cy="2242584"/>
          </a:xfrm>
          <a:prstGeom prst="rect">
            <a:avLst/>
          </a:prstGeom>
        </p:spPr>
        <p:txBody>
          <a:bodyPr/>
          <a:lstStyle>
            <a:lvl1pPr>
              <a:defRPr sz="2205" b="0" i="0">
                <a:solidFill>
                  <a:srgbClr val="0D6F94"/>
                </a:solidFill>
                <a:latin typeface="Verdana"/>
                <a:cs typeface="Verdana"/>
              </a:defRPr>
            </a:lvl1pPr>
            <a:lvl2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2pPr>
            <a:lvl3pPr>
              <a:defRPr sz="1764" b="0" i="0">
                <a:solidFill>
                  <a:srgbClr val="0D6F94"/>
                </a:solidFill>
                <a:latin typeface="Verdana"/>
                <a:cs typeface="Verdana"/>
              </a:defRPr>
            </a:lvl3pPr>
            <a:lvl4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4pPr>
            <a:lvl5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  <p:sp>
        <p:nvSpPr>
          <p:cNvPr id="9" name="Tijdelijke aanduiding voor inhoud 2"/>
          <p:cNvSpPr>
            <a:spLocks noGrp="1"/>
          </p:cNvSpPr>
          <p:nvPr>
            <p:ph idx="13" hasCustomPrompt="1"/>
          </p:nvPr>
        </p:nvSpPr>
        <p:spPr>
          <a:xfrm>
            <a:off x="899881" y="3948900"/>
            <a:ext cx="4272213" cy="2242584"/>
          </a:xfrm>
          <a:prstGeom prst="rect">
            <a:avLst/>
          </a:prstGeom>
        </p:spPr>
        <p:txBody>
          <a:bodyPr/>
          <a:lstStyle>
            <a:lvl1pPr>
              <a:defRPr sz="2205" b="0" i="0">
                <a:solidFill>
                  <a:srgbClr val="0D6F94"/>
                </a:solidFill>
                <a:latin typeface="Verdana"/>
                <a:cs typeface="Verdana"/>
              </a:defRPr>
            </a:lvl1pPr>
            <a:lvl2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2pPr>
            <a:lvl3pPr>
              <a:defRPr sz="1764" b="0" i="0">
                <a:solidFill>
                  <a:srgbClr val="0D6F94"/>
                </a:solidFill>
                <a:latin typeface="Verdana"/>
                <a:cs typeface="Verdana"/>
              </a:defRPr>
            </a:lvl3pPr>
            <a:lvl4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4pPr>
            <a:lvl5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4990322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13570" y="5354789"/>
            <a:ext cx="4236712" cy="1528467"/>
          </a:xfrm>
          <a:prstGeom prst="rect">
            <a:avLst/>
          </a:prstGeom>
        </p:spPr>
        <p:txBody>
          <a:bodyPr/>
          <a:lstStyle>
            <a:lvl1pPr>
              <a:spcAft>
                <a:spcPts val="1985"/>
              </a:spcAft>
              <a:buNone/>
              <a:defRPr kumimoji="0" lang="en-US" sz="1544" b="0" i="0" u="none" strike="noStrike" kern="1200" cap="none" spc="0" normalizeH="0" baseline="0" noProof="0" dirty="0" smtClean="0">
                <a:ln>
                  <a:noFill/>
                </a:ln>
                <a:solidFill>
                  <a:srgbClr val="0D6F94"/>
                </a:solidFill>
                <a:effectLst/>
                <a:uLnTx/>
                <a:uFillTx/>
                <a:latin typeface="Verdana"/>
                <a:ea typeface="+mn-ea"/>
                <a:cs typeface="+mn-cs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5807892" y="5354789"/>
            <a:ext cx="4236712" cy="1528467"/>
          </a:xfrm>
          <a:prstGeom prst="rect">
            <a:avLst/>
          </a:prstGeom>
        </p:spPr>
        <p:txBody>
          <a:bodyPr/>
          <a:lstStyle>
            <a:lvl1pPr>
              <a:spcAft>
                <a:spcPts val="1985"/>
              </a:spcAft>
              <a:buNone/>
              <a:defRPr kumimoji="0" lang="en-US" sz="1544" b="0" i="0" u="none" strike="noStrike" kern="1200" cap="none" spc="0" normalizeH="0" baseline="0" noProof="0" dirty="0" smtClean="0">
                <a:ln>
                  <a:noFill/>
                </a:ln>
                <a:solidFill>
                  <a:srgbClr val="0D6F94"/>
                </a:solidFill>
                <a:effectLst/>
                <a:uLnTx/>
                <a:uFillTx/>
                <a:latin typeface="Verdana"/>
                <a:ea typeface="+mn-ea"/>
                <a:cs typeface="+mn-cs"/>
              </a:defRPr>
            </a:lvl1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13570" y="968477"/>
            <a:ext cx="9089390" cy="1620771"/>
          </a:xfrm>
          <a:prstGeom prst="rect">
            <a:avLst/>
          </a:prstGeom>
        </p:spPr>
        <p:txBody>
          <a:bodyPr/>
          <a:lstStyle>
            <a:lvl1pPr algn="l">
              <a:defRPr kumimoji="0" lang="en-US" sz="2756" b="1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1352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13570" y="5354789"/>
            <a:ext cx="4236712" cy="1528467"/>
          </a:xfrm>
          <a:prstGeom prst="rect">
            <a:avLst/>
          </a:prstGeom>
        </p:spPr>
        <p:txBody>
          <a:bodyPr/>
          <a:lstStyle>
            <a:lvl1pPr>
              <a:spcAft>
                <a:spcPts val="1985"/>
              </a:spcAft>
              <a:buNone/>
              <a:defRPr kumimoji="0" lang="en-US" sz="1544" b="0" i="0" u="none" strike="noStrike" kern="1200" cap="none" spc="0" normalizeH="0" baseline="0" noProof="0" dirty="0" smtClean="0">
                <a:ln>
                  <a:noFill/>
                </a:ln>
                <a:solidFill>
                  <a:srgbClr val="0D6F94"/>
                </a:solidFill>
                <a:effectLst/>
                <a:uLnTx/>
                <a:uFillTx/>
                <a:latin typeface="Verdana"/>
                <a:ea typeface="+mn-ea"/>
                <a:cs typeface="+mn-cs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5807892" y="5354789"/>
            <a:ext cx="4236712" cy="1528467"/>
          </a:xfrm>
          <a:prstGeom prst="rect">
            <a:avLst/>
          </a:prstGeom>
        </p:spPr>
        <p:txBody>
          <a:bodyPr/>
          <a:lstStyle>
            <a:lvl1pPr>
              <a:spcAft>
                <a:spcPts val="1985"/>
              </a:spcAft>
              <a:buNone/>
              <a:defRPr kumimoji="0" lang="en-US" sz="1544" b="0" i="0" u="none" strike="noStrike" kern="1200" cap="none" spc="0" normalizeH="0" baseline="0" noProof="0" dirty="0" smtClean="0">
                <a:ln>
                  <a:noFill/>
                </a:ln>
                <a:solidFill>
                  <a:srgbClr val="0D6F94"/>
                </a:solidFill>
                <a:effectLst/>
                <a:uLnTx/>
                <a:uFillTx/>
                <a:latin typeface="Verdana"/>
                <a:ea typeface="+mn-ea"/>
                <a:cs typeface="+mn-cs"/>
              </a:defRPr>
            </a:lvl1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13570" y="968477"/>
            <a:ext cx="9089390" cy="1620771"/>
          </a:xfrm>
          <a:prstGeom prst="rect">
            <a:avLst/>
          </a:prstGeom>
        </p:spPr>
        <p:txBody>
          <a:bodyPr/>
          <a:lstStyle>
            <a:lvl1pPr algn="l">
              <a:defRPr kumimoji="0" lang="en-US" sz="2756" b="1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0101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ques Style - Content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inhoud 2"/>
          <p:cNvSpPr>
            <a:spLocks noGrp="1"/>
          </p:cNvSpPr>
          <p:nvPr>
            <p:ph idx="1"/>
          </p:nvPr>
        </p:nvSpPr>
        <p:spPr>
          <a:xfrm>
            <a:off x="899881" y="1375859"/>
            <a:ext cx="4272213" cy="4816213"/>
          </a:xfrm>
          <a:prstGeom prst="rect">
            <a:avLst/>
          </a:prstGeom>
        </p:spPr>
        <p:txBody>
          <a:bodyPr/>
          <a:lstStyle>
            <a:lvl1pPr>
              <a:defRPr sz="2205" b="0" i="0">
                <a:solidFill>
                  <a:srgbClr val="0D6F94"/>
                </a:solidFill>
                <a:latin typeface="Verdana"/>
                <a:cs typeface="Verdana"/>
              </a:defRPr>
            </a:lvl1pPr>
            <a:lvl2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2pPr>
            <a:lvl3pPr>
              <a:defRPr sz="1764" b="0" i="0">
                <a:solidFill>
                  <a:srgbClr val="0D6F94"/>
                </a:solidFill>
                <a:latin typeface="Verdana"/>
                <a:cs typeface="Verdana"/>
              </a:defRPr>
            </a:lvl3pPr>
            <a:lvl4pPr>
              <a:defRPr sz="1544" b="0" i="0">
                <a:solidFill>
                  <a:srgbClr val="0D6F94"/>
                </a:solidFill>
                <a:latin typeface="Verdana"/>
                <a:cs typeface="Verdana"/>
              </a:defRPr>
            </a:lvl4pPr>
            <a:lvl5pPr>
              <a:defRPr sz="1323" b="0" i="0">
                <a:solidFill>
                  <a:srgbClr val="0D6F9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899881" y="444556"/>
            <a:ext cx="8611077" cy="930715"/>
          </a:xfrm>
          <a:prstGeom prst="rect">
            <a:avLst/>
          </a:prstGeom>
        </p:spPr>
        <p:txBody>
          <a:bodyPr anchor="t"/>
          <a:lstStyle>
            <a:lvl1pPr algn="l">
              <a:defRPr sz="3528" b="1" i="0">
                <a:solidFill>
                  <a:srgbClr val="777777"/>
                </a:solidFill>
                <a:latin typeface="Verdana"/>
                <a:cs typeface="Verdan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0" hasCustomPrompt="1"/>
          </p:nvPr>
        </p:nvSpPr>
        <p:spPr>
          <a:xfrm>
            <a:off x="5341370" y="1375860"/>
            <a:ext cx="4169588" cy="2232063"/>
          </a:xfrm>
          <a:prstGeom prst="rect">
            <a:avLst/>
          </a:prstGeom>
        </p:spPr>
        <p:txBody>
          <a:bodyPr/>
          <a:lstStyle>
            <a:lvl1pPr>
              <a:defRPr sz="2205" b="0" i="0">
                <a:solidFill>
                  <a:srgbClr val="0D6F94"/>
                </a:solidFill>
                <a:latin typeface="Verdana"/>
                <a:cs typeface="Verdana"/>
              </a:defRPr>
            </a:lvl1pPr>
            <a:lvl2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2pPr>
            <a:lvl3pPr>
              <a:defRPr sz="1764" b="0" i="0">
                <a:solidFill>
                  <a:srgbClr val="0D6F94"/>
                </a:solidFill>
                <a:latin typeface="Verdana"/>
                <a:cs typeface="Verdana"/>
              </a:defRPr>
            </a:lvl3pPr>
            <a:lvl4pPr>
              <a:defRPr sz="1544" b="0" i="0">
                <a:solidFill>
                  <a:srgbClr val="0D6F94"/>
                </a:solidFill>
                <a:latin typeface="Verdana"/>
                <a:cs typeface="Verdana"/>
              </a:defRPr>
            </a:lvl4pPr>
            <a:lvl5pPr>
              <a:defRPr sz="1323" b="0" i="0">
                <a:solidFill>
                  <a:srgbClr val="0D6F9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1" hasCustomPrompt="1"/>
          </p:nvPr>
        </p:nvSpPr>
        <p:spPr>
          <a:xfrm>
            <a:off x="5341370" y="3960008"/>
            <a:ext cx="4169588" cy="2232063"/>
          </a:xfrm>
          <a:prstGeom prst="rect">
            <a:avLst/>
          </a:prstGeom>
        </p:spPr>
        <p:txBody>
          <a:bodyPr/>
          <a:lstStyle>
            <a:lvl1pPr>
              <a:defRPr sz="2205" b="0" i="0">
                <a:solidFill>
                  <a:srgbClr val="0D6F94"/>
                </a:solidFill>
                <a:latin typeface="Verdana"/>
                <a:cs typeface="Verdana"/>
              </a:defRPr>
            </a:lvl1pPr>
            <a:lvl2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2pPr>
            <a:lvl3pPr>
              <a:defRPr sz="1764" b="0" i="0">
                <a:solidFill>
                  <a:srgbClr val="0D6F94"/>
                </a:solidFill>
                <a:latin typeface="Verdana"/>
                <a:cs typeface="Verdana"/>
              </a:defRPr>
            </a:lvl3pPr>
            <a:lvl4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4pPr>
            <a:lvl5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72560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ques Style - Content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99881" y="1375272"/>
            <a:ext cx="8611077" cy="3648906"/>
          </a:xfrm>
          <a:prstGeom prst="rect">
            <a:avLst/>
          </a:prstGeom>
        </p:spPr>
        <p:txBody>
          <a:bodyPr/>
          <a:lstStyle>
            <a:lvl1pPr>
              <a:defRPr sz="2205" b="0" i="0">
                <a:solidFill>
                  <a:srgbClr val="0D6F94"/>
                </a:solidFill>
                <a:latin typeface="Verdana"/>
                <a:cs typeface="Verdana"/>
              </a:defRPr>
            </a:lvl1pPr>
            <a:lvl2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2pPr>
            <a:lvl3pPr>
              <a:defRPr sz="1764" b="0" i="0">
                <a:solidFill>
                  <a:srgbClr val="0D6F94"/>
                </a:solidFill>
                <a:latin typeface="Verdana"/>
                <a:cs typeface="Verdana"/>
              </a:defRPr>
            </a:lvl3pPr>
            <a:lvl4pPr>
              <a:defRPr sz="1544" b="0" i="0">
                <a:solidFill>
                  <a:srgbClr val="0D6F94"/>
                </a:solidFill>
                <a:latin typeface="Verdana"/>
                <a:cs typeface="Verdana"/>
              </a:defRPr>
            </a:lvl4pPr>
            <a:lvl5pPr>
              <a:defRPr sz="1323" b="0" i="0">
                <a:solidFill>
                  <a:srgbClr val="0D6F9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899881" y="444556"/>
            <a:ext cx="8611077" cy="930715"/>
          </a:xfrm>
          <a:prstGeom prst="rect">
            <a:avLst/>
          </a:prstGeom>
        </p:spPr>
        <p:txBody>
          <a:bodyPr anchor="t"/>
          <a:lstStyle>
            <a:lvl1pPr algn="l">
              <a:defRPr sz="3528" b="1" i="0">
                <a:solidFill>
                  <a:srgbClr val="777777"/>
                </a:solidFill>
                <a:latin typeface="Verdana"/>
                <a:cs typeface="Verdan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0" hasCustomPrompt="1"/>
          </p:nvPr>
        </p:nvSpPr>
        <p:spPr>
          <a:xfrm>
            <a:off x="899881" y="5157490"/>
            <a:ext cx="8611077" cy="1324286"/>
          </a:xfrm>
          <a:prstGeom prst="rect">
            <a:avLst/>
          </a:prstGeom>
        </p:spPr>
        <p:txBody>
          <a:bodyPr/>
          <a:lstStyle>
            <a:lvl1pPr>
              <a:defRPr sz="2205" b="0" i="0">
                <a:solidFill>
                  <a:srgbClr val="0D6F94"/>
                </a:solidFill>
                <a:latin typeface="Verdana"/>
                <a:cs typeface="Verdana"/>
              </a:defRPr>
            </a:lvl1pPr>
            <a:lvl2pPr>
              <a:defRPr sz="1985" b="0" i="0">
                <a:solidFill>
                  <a:srgbClr val="0D6F94"/>
                </a:solidFill>
                <a:latin typeface="Verdana"/>
                <a:cs typeface="Verdana"/>
              </a:defRPr>
            </a:lvl2pPr>
            <a:lvl3pPr>
              <a:defRPr sz="1764" b="0" i="0">
                <a:solidFill>
                  <a:srgbClr val="0D6F94"/>
                </a:solidFill>
                <a:latin typeface="Verdana"/>
                <a:cs typeface="Verdana"/>
              </a:defRPr>
            </a:lvl3pPr>
            <a:lvl4pPr>
              <a:defRPr sz="1544" b="0" i="0">
                <a:solidFill>
                  <a:srgbClr val="0D6F94"/>
                </a:solidFill>
                <a:latin typeface="Verdana"/>
                <a:cs typeface="Verdana"/>
              </a:defRPr>
            </a:lvl4pPr>
            <a:lvl5pPr>
              <a:defRPr sz="1323" b="0" i="0">
                <a:solidFill>
                  <a:srgbClr val="0D6F9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9947049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ques Style -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7197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74" y="4572719"/>
            <a:ext cx="4508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9500" y="3492500"/>
            <a:ext cx="96837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625" y="5110163"/>
            <a:ext cx="9461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hthoek 13"/>
          <p:cNvSpPr>
            <a:spLocks noChangeArrowheads="1"/>
          </p:cNvSpPr>
          <p:nvPr userDrawn="1"/>
        </p:nvSpPr>
        <p:spPr bwMode="auto">
          <a:xfrm>
            <a:off x="0" y="1514475"/>
            <a:ext cx="10693400" cy="503238"/>
          </a:xfrm>
          <a:prstGeom prst="rect">
            <a:avLst/>
          </a:prstGeom>
          <a:solidFill>
            <a:schemeClr val="tx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488950" y="2522538"/>
            <a:ext cx="4570413" cy="2476500"/>
          </a:xfrm>
        </p:spPr>
        <p:txBody>
          <a:bodyPr/>
          <a:lstStyle>
            <a:lvl1pPr>
              <a:defRPr sz="2900" cap="none" smtClean="0">
                <a:latin typeface="Arial" charset="0"/>
                <a:cs typeface="Arial" charset="0"/>
              </a:defRPr>
            </a:lvl1pPr>
          </a:lstStyle>
          <a:p>
            <a:r>
              <a:rPr lang="en-US" dirty="0" smtClean="0"/>
              <a:t>Text</a:t>
            </a:r>
            <a:endParaRPr lang="en-GB" dirty="0" smtClean="0"/>
          </a:p>
        </p:txBody>
      </p:sp>
      <p:sp>
        <p:nvSpPr>
          <p:cNvPr id="22543" name="Tijdelijke aanduiding voor tekst 2"/>
          <p:cNvSpPr>
            <a:spLocks noGrp="1"/>
          </p:cNvSpPr>
          <p:nvPr>
            <p:ph type="subTitle" idx="1" hasCustomPrompt="1"/>
          </p:nvPr>
        </p:nvSpPr>
        <p:spPr>
          <a:xfrm>
            <a:off x="488950" y="5065713"/>
            <a:ext cx="4570413" cy="1573212"/>
          </a:xfrm>
        </p:spPr>
        <p:txBody>
          <a:bodyPr/>
          <a:lstStyle>
            <a:lvl1pPr marL="0" indent="0">
              <a:buFont typeface="Arial" charset="0"/>
              <a:buNone/>
              <a:defRPr sz="2100" smtClean="0">
                <a:solidFill>
                  <a:srgbClr val="C5B5A2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 smtClean="0"/>
              <a:t>Text</a:t>
            </a:r>
            <a:endParaRPr lang="en-GB" dirty="0"/>
          </a:p>
        </p:txBody>
      </p:sp>
      <p:sp>
        <p:nvSpPr>
          <p:cNvPr id="12" name="Rechthoek 11"/>
          <p:cNvSpPr>
            <a:spLocks noChangeArrowheads="1"/>
          </p:cNvSpPr>
          <p:nvPr userDrawn="1"/>
        </p:nvSpPr>
        <p:spPr bwMode="auto">
          <a:xfrm>
            <a:off x="6183313" y="5100638"/>
            <a:ext cx="452437" cy="449262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Rechthoek 12"/>
          <p:cNvSpPr>
            <a:spLocks noChangeArrowheads="1"/>
          </p:cNvSpPr>
          <p:nvPr userDrawn="1"/>
        </p:nvSpPr>
        <p:spPr bwMode="auto">
          <a:xfrm>
            <a:off x="9737725" y="4567238"/>
            <a:ext cx="450850" cy="449262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550" name="Afbeelding 15" descr="RSM-logo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59813" y="6534150"/>
            <a:ext cx="151447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hthoek 17"/>
          <p:cNvSpPr>
            <a:spLocks noChangeArrowheads="1"/>
          </p:cNvSpPr>
          <p:nvPr userDrawn="1"/>
        </p:nvSpPr>
        <p:spPr bwMode="auto">
          <a:xfrm>
            <a:off x="5894388" y="4803775"/>
            <a:ext cx="204787" cy="204788"/>
          </a:xfrm>
          <a:prstGeom prst="rect">
            <a:avLst/>
          </a:prstGeom>
          <a:solidFill>
            <a:srgbClr val="00275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Rechthoek 18"/>
          <p:cNvSpPr>
            <a:spLocks noChangeArrowheads="1"/>
          </p:cNvSpPr>
          <p:nvPr userDrawn="1"/>
        </p:nvSpPr>
        <p:spPr bwMode="auto">
          <a:xfrm>
            <a:off x="6718300" y="5100638"/>
            <a:ext cx="206375" cy="204787"/>
          </a:xfrm>
          <a:prstGeom prst="rect">
            <a:avLst/>
          </a:prstGeom>
          <a:solidFill>
            <a:srgbClr val="00275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0" name="Rechthoek 19"/>
          <p:cNvSpPr>
            <a:spLocks noChangeArrowheads="1"/>
          </p:cNvSpPr>
          <p:nvPr userDrawn="1"/>
        </p:nvSpPr>
        <p:spPr bwMode="auto">
          <a:xfrm>
            <a:off x="8702675" y="5091113"/>
            <a:ext cx="204788" cy="204787"/>
          </a:xfrm>
          <a:prstGeom prst="rect">
            <a:avLst/>
          </a:prstGeom>
          <a:solidFill>
            <a:srgbClr val="E2DAD0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</a:rPr>
              <a:t>       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21" name="Rechthoek 20"/>
          <p:cNvSpPr>
            <a:spLocks noChangeArrowheads="1"/>
          </p:cNvSpPr>
          <p:nvPr userDrawn="1"/>
        </p:nvSpPr>
        <p:spPr bwMode="auto">
          <a:xfrm>
            <a:off x="7666038" y="6124575"/>
            <a:ext cx="204787" cy="204788"/>
          </a:xfrm>
          <a:prstGeom prst="rect">
            <a:avLst/>
          </a:prstGeom>
          <a:solidFill>
            <a:srgbClr val="C5B5A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</a:rPr>
              <a:t>       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22" name="Rechthoek 21"/>
          <p:cNvSpPr>
            <a:spLocks noChangeArrowheads="1"/>
          </p:cNvSpPr>
          <p:nvPr userDrawn="1"/>
        </p:nvSpPr>
        <p:spPr bwMode="auto">
          <a:xfrm>
            <a:off x="8702675" y="2963863"/>
            <a:ext cx="452438" cy="450850"/>
          </a:xfrm>
          <a:prstGeom prst="rect">
            <a:avLst/>
          </a:prstGeom>
          <a:solidFill>
            <a:srgbClr val="00275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557" name="Afbeelding 22" descr="RSM-FullName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809625"/>
            <a:ext cx="4770438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8" name="Afbeelding 23" descr="RSM-tagline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8000" y="6753225"/>
            <a:ext cx="2157413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5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3075" y="2556495"/>
            <a:ext cx="2447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632" y="6444927"/>
            <a:ext cx="1640207" cy="883801"/>
          </a:xfrm>
          <a:prstGeom prst="rect">
            <a:avLst/>
          </a:prstGeom>
        </p:spPr>
      </p:pic>
      <p:sp>
        <p:nvSpPr>
          <p:cNvPr id="28" name="Tijdelijke aanduiding voor titel 1"/>
          <p:cNvSpPr>
            <a:spLocks/>
          </p:cNvSpPr>
          <p:nvPr userDrawn="1"/>
        </p:nvSpPr>
        <p:spPr bwMode="auto">
          <a:xfrm>
            <a:off x="522288" y="1547813"/>
            <a:ext cx="964882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1042988">
              <a:spcBef>
                <a:spcPct val="0"/>
              </a:spcBef>
            </a:pPr>
            <a:r>
              <a:rPr lang="en-US" sz="2000" dirty="0">
                <a:solidFill>
                  <a:prstClr val="white"/>
                </a:solidFill>
              </a:rPr>
              <a:t> </a:t>
            </a:r>
          </a:p>
          <a:p>
            <a:pPr defTabSz="1042988">
              <a:spcBef>
                <a:spcPct val="0"/>
              </a:spcBef>
            </a:pPr>
            <a:r>
              <a:rPr lang="en-US" sz="2000" dirty="0">
                <a:solidFill>
                  <a:prstClr val="white"/>
                </a:solidFill>
              </a:rPr>
              <a:t> </a:t>
            </a:r>
          </a:p>
          <a:p>
            <a:pPr defTabSz="1042988">
              <a:spcBef>
                <a:spcPct val="0"/>
              </a:spcBef>
            </a:pPr>
            <a:r>
              <a:rPr lang="en-US" sz="2000" dirty="0">
                <a:solidFill>
                  <a:prstClr val="white"/>
                </a:solidFill>
              </a:rPr>
              <a:t> Erasmus Centre for </a:t>
            </a:r>
            <a:r>
              <a:rPr lang="en-US" sz="2000" dirty="0" smtClean="0">
                <a:solidFill>
                  <a:prstClr val="white"/>
                </a:solidFill>
              </a:rPr>
              <a:t>Family Business</a:t>
            </a:r>
            <a:endParaRPr lang="en-US" sz="2000" dirty="0">
              <a:solidFill>
                <a:prstClr val="white"/>
              </a:solidFill>
            </a:endParaRPr>
          </a:p>
          <a:p>
            <a:pPr defTabSz="1042988">
              <a:spcBef>
                <a:spcPct val="0"/>
              </a:spcBef>
            </a:pPr>
            <a:r>
              <a:rPr lang="en-US" sz="2000" dirty="0">
                <a:solidFill>
                  <a:prstClr val="white"/>
                </a:solidFill>
              </a:rPr>
              <a:t> </a:t>
            </a:r>
          </a:p>
          <a:p>
            <a:pPr defTabSz="1042988">
              <a:spcBef>
                <a:spcPct val="0"/>
              </a:spcBef>
            </a:pPr>
            <a:r>
              <a:rPr lang="en-US" sz="20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9" name="Rechthoek 21"/>
          <p:cNvSpPr>
            <a:spLocks noChangeArrowheads="1"/>
          </p:cNvSpPr>
          <p:nvPr userDrawn="1"/>
        </p:nvSpPr>
        <p:spPr bwMode="auto">
          <a:xfrm>
            <a:off x="8710686" y="4570985"/>
            <a:ext cx="452438" cy="450850"/>
          </a:xfrm>
          <a:prstGeom prst="rect">
            <a:avLst/>
          </a:prstGeom>
          <a:solidFill>
            <a:srgbClr val="00275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296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10"/>
          <p:cNvSpPr>
            <a:spLocks noChangeArrowheads="1"/>
          </p:cNvSpPr>
          <p:nvPr/>
        </p:nvSpPr>
        <p:spPr bwMode="auto">
          <a:xfrm>
            <a:off x="0" y="1008063"/>
            <a:ext cx="215900" cy="19050"/>
          </a:xfrm>
          <a:prstGeom prst="rect">
            <a:avLst/>
          </a:prstGeom>
          <a:solidFill>
            <a:schemeClr val="tx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hthoek 11"/>
          <p:cNvSpPr>
            <a:spLocks noChangeArrowheads="1"/>
          </p:cNvSpPr>
          <p:nvPr/>
        </p:nvSpPr>
        <p:spPr bwMode="auto">
          <a:xfrm>
            <a:off x="1109663" y="1008063"/>
            <a:ext cx="9583737" cy="19050"/>
          </a:xfrm>
          <a:prstGeom prst="rect">
            <a:avLst/>
          </a:prstGeom>
          <a:solidFill>
            <a:schemeClr val="tx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hthoek 12"/>
          <p:cNvSpPr>
            <a:spLocks noChangeArrowheads="1"/>
          </p:cNvSpPr>
          <p:nvPr/>
        </p:nvSpPr>
        <p:spPr bwMode="auto">
          <a:xfrm>
            <a:off x="658813" y="1362075"/>
            <a:ext cx="128587" cy="128588"/>
          </a:xfrm>
          <a:prstGeom prst="rect">
            <a:avLst/>
          </a:prstGeom>
          <a:solidFill>
            <a:srgbClr val="77769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hthoek 13"/>
          <p:cNvSpPr>
            <a:spLocks noChangeArrowheads="1"/>
          </p:cNvSpPr>
          <p:nvPr/>
        </p:nvSpPr>
        <p:spPr bwMode="auto">
          <a:xfrm>
            <a:off x="1111250" y="1076325"/>
            <a:ext cx="247650" cy="247650"/>
          </a:xfrm>
          <a:prstGeom prst="rect">
            <a:avLst/>
          </a:prstGeom>
          <a:solidFill>
            <a:srgbClr val="C5B5A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</a:rPr>
              <a:t>       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Rechthoek 14"/>
          <p:cNvSpPr>
            <a:spLocks noChangeArrowheads="1"/>
          </p:cNvSpPr>
          <p:nvPr/>
        </p:nvSpPr>
        <p:spPr bwMode="auto">
          <a:xfrm>
            <a:off x="828675" y="1363663"/>
            <a:ext cx="246063" cy="247650"/>
          </a:xfrm>
          <a:prstGeom prst="rect">
            <a:avLst/>
          </a:prstGeom>
          <a:solidFill>
            <a:srgbClr val="C5B5A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</a:rPr>
              <a:t>       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11" name="Rechthoek 15"/>
          <p:cNvSpPr>
            <a:spLocks noChangeArrowheads="1"/>
          </p:cNvSpPr>
          <p:nvPr/>
        </p:nvSpPr>
        <p:spPr bwMode="auto">
          <a:xfrm>
            <a:off x="825500" y="1655763"/>
            <a:ext cx="128588" cy="127000"/>
          </a:xfrm>
          <a:prstGeom prst="rect">
            <a:avLst/>
          </a:prstGeom>
          <a:solidFill>
            <a:srgbClr val="77769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Rechthoek 16"/>
          <p:cNvSpPr>
            <a:spLocks noChangeArrowheads="1"/>
          </p:cNvSpPr>
          <p:nvPr/>
        </p:nvSpPr>
        <p:spPr bwMode="auto">
          <a:xfrm>
            <a:off x="1114425" y="1362075"/>
            <a:ext cx="130175" cy="128588"/>
          </a:xfrm>
          <a:prstGeom prst="rect">
            <a:avLst/>
          </a:prstGeom>
          <a:solidFill>
            <a:srgbClr val="77769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272694" y="512393"/>
            <a:ext cx="825534" cy="819966"/>
          </a:xfrm>
          <a:noFill/>
        </p:spPr>
        <p:txBody>
          <a:bodyPr rtlCol="0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872080" y="280169"/>
            <a:ext cx="8332404" cy="642942"/>
          </a:xfrm>
        </p:spPr>
        <p:txBody>
          <a:bodyPr>
            <a:normAutofit/>
          </a:bodyPr>
          <a:lstStyle>
            <a:lvl1pPr algn="l">
              <a:defRPr sz="2000" cap="all" baseline="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 Erasmus Centre for Future Energy Business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46238" y="1494615"/>
            <a:ext cx="8358246" cy="507209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4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099A19E7-A548-4585-895C-BAA05521F550}" type="datetime1">
              <a:rPr lang="nl-NL" smtClean="0"/>
              <a:pPr/>
              <a:t>7-4-2014</a:t>
            </a:fld>
            <a:endParaRPr lang="nl-NL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16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0CB89BC-5CFD-4672-86AA-BA51E7CCD91D}" type="slidenum">
              <a:rPr lang="nl-NL"/>
              <a:pPr/>
              <a:t>‹#›</a:t>
            </a:fld>
            <a:endParaRPr lang="nl-NL"/>
          </a:p>
        </p:txBody>
      </p:sp>
      <p:pic>
        <p:nvPicPr>
          <p:cNvPr id="327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028" y="503684"/>
            <a:ext cx="828675" cy="8286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632" y="6444927"/>
            <a:ext cx="1640207" cy="8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396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2843" y="729872"/>
            <a:ext cx="9430413" cy="0"/>
          </a:xfrm>
          <a:prstGeom prst="line">
            <a:avLst/>
          </a:prstGeom>
          <a:ln w="12700">
            <a:solidFill>
              <a:srgbClr val="3C6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019923" y="7158696"/>
            <a:ext cx="673478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40"/>
          <p:cNvGraphicFramePr>
            <a:graphicFrameLocks noChangeAspect="1"/>
          </p:cNvGraphicFramePr>
          <p:nvPr/>
        </p:nvGraphicFramePr>
        <p:xfrm>
          <a:off x="9557226" y="427071"/>
          <a:ext cx="957950" cy="21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Bitmap Image" r:id="rId3" imgW="5318095" imgH="1226926" progId="PBrush">
                  <p:embed/>
                </p:oleObj>
              </mc:Choice>
              <mc:Fallback>
                <p:oleObj name="Bitmap Image" r:id="rId3" imgW="5318095" imgH="122692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7226" y="427071"/>
                        <a:ext cx="957950" cy="21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463" y="1764296"/>
            <a:ext cx="9624060" cy="4990084"/>
          </a:xfrm>
        </p:spPr>
        <p:txBody>
          <a:bodyPr/>
          <a:lstStyle>
            <a:lvl1pPr>
              <a:buFont typeface="Wingdings" pitchFamily="2" charset="2"/>
              <a:buChar char="§"/>
              <a:defRPr sz="2977" kern="0" spc="0" baseline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defRPr>
            </a:lvl1pPr>
            <a:lvl2pPr>
              <a:buFont typeface="Wingdings" pitchFamily="2" charset="2"/>
              <a:buChar char="§"/>
              <a:defRPr sz="2536" kern="0" spc="0" baseline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defRPr>
            </a:lvl2pPr>
            <a:lvl3pPr>
              <a:buFont typeface="Wingdings" pitchFamily="2" charset="2"/>
              <a:buChar char="§"/>
              <a:defRPr sz="1985" kern="0" spc="0" baseline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defRPr>
            </a:lvl3pPr>
            <a:lvl4pPr>
              <a:buFont typeface="Wingdings" pitchFamily="2" charset="2"/>
              <a:buChar char="§"/>
              <a:defRPr sz="1764" kern="0" spc="0" baseline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defRPr>
            </a:lvl4pPr>
            <a:lvl5pPr>
              <a:buFont typeface="Wingdings" pitchFamily="2" charset="2"/>
              <a:buChar char="§"/>
              <a:defRPr sz="1764" kern="0" spc="0" baseline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" y="726598"/>
            <a:ext cx="9472958" cy="354700"/>
          </a:xfrm>
        </p:spPr>
        <p:txBody>
          <a:bodyPr>
            <a:normAutofit/>
          </a:bodyPr>
          <a:lstStyle>
            <a:lvl1pPr marL="378047" indent="-84011">
              <a:buNone/>
              <a:defRPr sz="1544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3" y="347924"/>
            <a:ext cx="9472958" cy="476353"/>
          </a:xfrm>
        </p:spPr>
        <p:txBody>
          <a:bodyPr>
            <a:noAutofit/>
          </a:bodyPr>
          <a:lstStyle>
            <a:lvl1pPr marL="294037" indent="0">
              <a:buNone/>
              <a:defRPr sz="2646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41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822849" y="6799888"/>
            <a:ext cx="688902" cy="5215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426">
                <a:solidFill>
                  <a:srgbClr val="376092"/>
                </a:solidFill>
                <a:latin typeface="Arial Narrow" panose="020B0606020202030204" pitchFamily="34" charset="0"/>
              </a:defRPr>
            </a:lvl1pPr>
          </a:lstStyle>
          <a:p>
            <a:fld id="{31677739-E666-4979-A6B9-A57A4C7EE005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0374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44675" y="1492250"/>
            <a:ext cx="4137025" cy="5072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4100" y="1492250"/>
            <a:ext cx="4138613" cy="5072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F538E6-C3D2-43C5-B1AD-C84AD100D729}" type="datetime1">
              <a:rPr lang="nl-NL"/>
              <a:pPr/>
              <a:t>7-4-2014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D44727-D46E-4CF0-A7A7-1514964D3666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Strategy Deployment, Day 1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B4C70B-D081-4214-B3F9-2F9BA497E5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572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74" y="4572719"/>
            <a:ext cx="4508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9500" y="3492500"/>
            <a:ext cx="96837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625" y="5110163"/>
            <a:ext cx="9461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hthoek 13"/>
          <p:cNvSpPr>
            <a:spLocks noChangeArrowheads="1"/>
          </p:cNvSpPr>
          <p:nvPr userDrawn="1"/>
        </p:nvSpPr>
        <p:spPr bwMode="auto">
          <a:xfrm>
            <a:off x="0" y="1514475"/>
            <a:ext cx="10693400" cy="503238"/>
          </a:xfrm>
          <a:prstGeom prst="rect">
            <a:avLst/>
          </a:prstGeom>
          <a:solidFill>
            <a:schemeClr val="tx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488950" y="2522538"/>
            <a:ext cx="4570413" cy="2476500"/>
          </a:xfrm>
        </p:spPr>
        <p:txBody>
          <a:bodyPr/>
          <a:lstStyle>
            <a:lvl1pPr>
              <a:defRPr sz="2900" cap="none" smtClean="0">
                <a:latin typeface="Arial" charset="0"/>
                <a:cs typeface="Arial" charset="0"/>
              </a:defRPr>
            </a:lvl1pPr>
          </a:lstStyle>
          <a:p>
            <a:r>
              <a:rPr lang="en-US" dirty="0" smtClean="0"/>
              <a:t>Text</a:t>
            </a:r>
            <a:endParaRPr lang="en-GB" dirty="0" smtClean="0"/>
          </a:p>
        </p:txBody>
      </p:sp>
      <p:sp>
        <p:nvSpPr>
          <p:cNvPr id="22543" name="Tijdelijke aanduiding voor tekst 2"/>
          <p:cNvSpPr>
            <a:spLocks noGrp="1"/>
          </p:cNvSpPr>
          <p:nvPr>
            <p:ph type="subTitle" idx="1" hasCustomPrompt="1"/>
          </p:nvPr>
        </p:nvSpPr>
        <p:spPr>
          <a:xfrm>
            <a:off x="488950" y="5065713"/>
            <a:ext cx="4570413" cy="1573212"/>
          </a:xfrm>
        </p:spPr>
        <p:txBody>
          <a:bodyPr/>
          <a:lstStyle>
            <a:lvl1pPr marL="0" indent="0">
              <a:buFont typeface="Arial" charset="0"/>
              <a:buNone/>
              <a:defRPr sz="2100" smtClean="0">
                <a:solidFill>
                  <a:srgbClr val="C5B5A2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 smtClean="0"/>
              <a:t>Text</a:t>
            </a:r>
            <a:endParaRPr lang="en-GB" dirty="0"/>
          </a:p>
        </p:txBody>
      </p:sp>
      <p:sp>
        <p:nvSpPr>
          <p:cNvPr id="12" name="Rechthoek 11"/>
          <p:cNvSpPr>
            <a:spLocks noChangeArrowheads="1"/>
          </p:cNvSpPr>
          <p:nvPr userDrawn="1"/>
        </p:nvSpPr>
        <p:spPr bwMode="auto">
          <a:xfrm>
            <a:off x="6183313" y="5100638"/>
            <a:ext cx="452437" cy="449262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Rechthoek 12"/>
          <p:cNvSpPr>
            <a:spLocks noChangeArrowheads="1"/>
          </p:cNvSpPr>
          <p:nvPr userDrawn="1"/>
        </p:nvSpPr>
        <p:spPr bwMode="auto">
          <a:xfrm>
            <a:off x="9737725" y="4567238"/>
            <a:ext cx="450850" cy="449262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550" name="Afbeelding 15" descr="RSM-logo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59813" y="6534150"/>
            <a:ext cx="151447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hthoek 17"/>
          <p:cNvSpPr>
            <a:spLocks noChangeArrowheads="1"/>
          </p:cNvSpPr>
          <p:nvPr userDrawn="1"/>
        </p:nvSpPr>
        <p:spPr bwMode="auto">
          <a:xfrm>
            <a:off x="5894388" y="4803775"/>
            <a:ext cx="204787" cy="204788"/>
          </a:xfrm>
          <a:prstGeom prst="rect">
            <a:avLst/>
          </a:prstGeom>
          <a:solidFill>
            <a:srgbClr val="00275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Rechthoek 18"/>
          <p:cNvSpPr>
            <a:spLocks noChangeArrowheads="1"/>
          </p:cNvSpPr>
          <p:nvPr userDrawn="1"/>
        </p:nvSpPr>
        <p:spPr bwMode="auto">
          <a:xfrm>
            <a:off x="6718300" y="5100638"/>
            <a:ext cx="206375" cy="204787"/>
          </a:xfrm>
          <a:prstGeom prst="rect">
            <a:avLst/>
          </a:prstGeom>
          <a:solidFill>
            <a:srgbClr val="00275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0" name="Rechthoek 19"/>
          <p:cNvSpPr>
            <a:spLocks noChangeArrowheads="1"/>
          </p:cNvSpPr>
          <p:nvPr userDrawn="1"/>
        </p:nvSpPr>
        <p:spPr bwMode="auto">
          <a:xfrm>
            <a:off x="8702675" y="5091113"/>
            <a:ext cx="204788" cy="204787"/>
          </a:xfrm>
          <a:prstGeom prst="rect">
            <a:avLst/>
          </a:prstGeom>
          <a:solidFill>
            <a:srgbClr val="E2DAD0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</a:rPr>
              <a:t>       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21" name="Rechthoek 20"/>
          <p:cNvSpPr>
            <a:spLocks noChangeArrowheads="1"/>
          </p:cNvSpPr>
          <p:nvPr userDrawn="1"/>
        </p:nvSpPr>
        <p:spPr bwMode="auto">
          <a:xfrm>
            <a:off x="7666038" y="6124575"/>
            <a:ext cx="204787" cy="204788"/>
          </a:xfrm>
          <a:prstGeom prst="rect">
            <a:avLst/>
          </a:prstGeom>
          <a:solidFill>
            <a:srgbClr val="C5B5A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</a:rPr>
              <a:t>       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22" name="Rechthoek 21"/>
          <p:cNvSpPr>
            <a:spLocks noChangeArrowheads="1"/>
          </p:cNvSpPr>
          <p:nvPr userDrawn="1"/>
        </p:nvSpPr>
        <p:spPr bwMode="auto">
          <a:xfrm>
            <a:off x="8702675" y="2963863"/>
            <a:ext cx="452438" cy="450850"/>
          </a:xfrm>
          <a:prstGeom prst="rect">
            <a:avLst/>
          </a:prstGeom>
          <a:solidFill>
            <a:srgbClr val="00275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557" name="Afbeelding 22" descr="RSM-FullName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809625"/>
            <a:ext cx="4770438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8" name="Afbeelding 23" descr="RSM-tagline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8000" y="6753225"/>
            <a:ext cx="2157413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5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3075" y="2556495"/>
            <a:ext cx="2447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632" y="6444927"/>
            <a:ext cx="1640207" cy="883801"/>
          </a:xfrm>
          <a:prstGeom prst="rect">
            <a:avLst/>
          </a:prstGeom>
        </p:spPr>
      </p:pic>
      <p:sp>
        <p:nvSpPr>
          <p:cNvPr id="28" name="Tijdelijke aanduiding voor titel 1"/>
          <p:cNvSpPr>
            <a:spLocks/>
          </p:cNvSpPr>
          <p:nvPr userDrawn="1"/>
        </p:nvSpPr>
        <p:spPr bwMode="auto">
          <a:xfrm>
            <a:off x="522288" y="1547813"/>
            <a:ext cx="964882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1042988">
              <a:spcBef>
                <a:spcPct val="0"/>
              </a:spcBef>
            </a:pPr>
            <a:r>
              <a:rPr lang="en-US" sz="2000" dirty="0">
                <a:solidFill>
                  <a:prstClr val="white"/>
                </a:solidFill>
              </a:rPr>
              <a:t> </a:t>
            </a:r>
          </a:p>
          <a:p>
            <a:pPr defTabSz="1042988">
              <a:spcBef>
                <a:spcPct val="0"/>
              </a:spcBef>
            </a:pPr>
            <a:r>
              <a:rPr lang="en-US" sz="2000" dirty="0">
                <a:solidFill>
                  <a:prstClr val="white"/>
                </a:solidFill>
              </a:rPr>
              <a:t> </a:t>
            </a:r>
          </a:p>
          <a:p>
            <a:pPr defTabSz="1042988">
              <a:spcBef>
                <a:spcPct val="0"/>
              </a:spcBef>
            </a:pPr>
            <a:r>
              <a:rPr lang="en-US" sz="2000" dirty="0">
                <a:solidFill>
                  <a:prstClr val="white"/>
                </a:solidFill>
              </a:rPr>
              <a:t> Erasmus Centre for </a:t>
            </a:r>
            <a:r>
              <a:rPr lang="en-US" sz="2000" dirty="0" smtClean="0">
                <a:solidFill>
                  <a:prstClr val="white"/>
                </a:solidFill>
              </a:rPr>
              <a:t>Family Business</a:t>
            </a:r>
            <a:endParaRPr lang="en-US" sz="2000" dirty="0">
              <a:solidFill>
                <a:prstClr val="white"/>
              </a:solidFill>
            </a:endParaRPr>
          </a:p>
          <a:p>
            <a:pPr defTabSz="1042988">
              <a:spcBef>
                <a:spcPct val="0"/>
              </a:spcBef>
            </a:pPr>
            <a:r>
              <a:rPr lang="en-US" sz="2000" dirty="0">
                <a:solidFill>
                  <a:prstClr val="white"/>
                </a:solidFill>
              </a:rPr>
              <a:t> </a:t>
            </a:r>
          </a:p>
          <a:p>
            <a:pPr defTabSz="1042988">
              <a:spcBef>
                <a:spcPct val="0"/>
              </a:spcBef>
            </a:pPr>
            <a:r>
              <a:rPr lang="en-US" sz="20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9" name="Rechthoek 21"/>
          <p:cNvSpPr>
            <a:spLocks noChangeArrowheads="1"/>
          </p:cNvSpPr>
          <p:nvPr userDrawn="1"/>
        </p:nvSpPr>
        <p:spPr bwMode="auto">
          <a:xfrm>
            <a:off x="8710686" y="4570985"/>
            <a:ext cx="452438" cy="450850"/>
          </a:xfrm>
          <a:prstGeom prst="rect">
            <a:avLst/>
          </a:prstGeom>
          <a:solidFill>
            <a:srgbClr val="00275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28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10"/>
          <p:cNvSpPr>
            <a:spLocks noChangeArrowheads="1"/>
          </p:cNvSpPr>
          <p:nvPr/>
        </p:nvSpPr>
        <p:spPr bwMode="auto">
          <a:xfrm>
            <a:off x="0" y="1008063"/>
            <a:ext cx="215900" cy="19050"/>
          </a:xfrm>
          <a:prstGeom prst="rect">
            <a:avLst/>
          </a:prstGeom>
          <a:solidFill>
            <a:schemeClr val="tx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hthoek 11"/>
          <p:cNvSpPr>
            <a:spLocks noChangeArrowheads="1"/>
          </p:cNvSpPr>
          <p:nvPr/>
        </p:nvSpPr>
        <p:spPr bwMode="auto">
          <a:xfrm>
            <a:off x="1109663" y="1008063"/>
            <a:ext cx="9583737" cy="19050"/>
          </a:xfrm>
          <a:prstGeom prst="rect">
            <a:avLst/>
          </a:prstGeom>
          <a:solidFill>
            <a:schemeClr val="tx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hthoek 12"/>
          <p:cNvSpPr>
            <a:spLocks noChangeArrowheads="1"/>
          </p:cNvSpPr>
          <p:nvPr/>
        </p:nvSpPr>
        <p:spPr bwMode="auto">
          <a:xfrm>
            <a:off x="658813" y="1362075"/>
            <a:ext cx="128587" cy="128588"/>
          </a:xfrm>
          <a:prstGeom prst="rect">
            <a:avLst/>
          </a:prstGeom>
          <a:solidFill>
            <a:srgbClr val="77769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hthoek 13"/>
          <p:cNvSpPr>
            <a:spLocks noChangeArrowheads="1"/>
          </p:cNvSpPr>
          <p:nvPr/>
        </p:nvSpPr>
        <p:spPr bwMode="auto">
          <a:xfrm>
            <a:off x="1111250" y="1076325"/>
            <a:ext cx="247650" cy="247650"/>
          </a:xfrm>
          <a:prstGeom prst="rect">
            <a:avLst/>
          </a:prstGeom>
          <a:solidFill>
            <a:srgbClr val="C5B5A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</a:rPr>
              <a:t>       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Rechthoek 14"/>
          <p:cNvSpPr>
            <a:spLocks noChangeArrowheads="1"/>
          </p:cNvSpPr>
          <p:nvPr/>
        </p:nvSpPr>
        <p:spPr bwMode="auto">
          <a:xfrm>
            <a:off x="828675" y="1363663"/>
            <a:ext cx="246063" cy="247650"/>
          </a:xfrm>
          <a:prstGeom prst="rect">
            <a:avLst/>
          </a:prstGeom>
          <a:solidFill>
            <a:srgbClr val="C5B5A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</a:rPr>
              <a:t>       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11" name="Rechthoek 15"/>
          <p:cNvSpPr>
            <a:spLocks noChangeArrowheads="1"/>
          </p:cNvSpPr>
          <p:nvPr/>
        </p:nvSpPr>
        <p:spPr bwMode="auto">
          <a:xfrm>
            <a:off x="825500" y="1655763"/>
            <a:ext cx="128588" cy="127000"/>
          </a:xfrm>
          <a:prstGeom prst="rect">
            <a:avLst/>
          </a:prstGeom>
          <a:solidFill>
            <a:srgbClr val="77769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Rechthoek 16"/>
          <p:cNvSpPr>
            <a:spLocks noChangeArrowheads="1"/>
          </p:cNvSpPr>
          <p:nvPr/>
        </p:nvSpPr>
        <p:spPr bwMode="auto">
          <a:xfrm>
            <a:off x="1114425" y="1362075"/>
            <a:ext cx="130175" cy="128588"/>
          </a:xfrm>
          <a:prstGeom prst="rect">
            <a:avLst/>
          </a:prstGeom>
          <a:solidFill>
            <a:srgbClr val="77769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272694" y="512393"/>
            <a:ext cx="825534" cy="819966"/>
          </a:xfrm>
          <a:noFill/>
        </p:spPr>
        <p:txBody>
          <a:bodyPr rtlCol="0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872080" y="280169"/>
            <a:ext cx="8332404" cy="642942"/>
          </a:xfrm>
        </p:spPr>
        <p:txBody>
          <a:bodyPr>
            <a:normAutofit/>
          </a:bodyPr>
          <a:lstStyle>
            <a:lvl1pPr algn="l">
              <a:defRPr sz="2000" cap="all" baseline="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 Erasmus Centre for Future Energy Business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46238" y="1494615"/>
            <a:ext cx="8358246" cy="507209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4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099A19E7-A548-4585-895C-BAA05521F550}" type="datetime1">
              <a:rPr lang="nl-NL" smtClean="0"/>
              <a:pPr/>
              <a:t>7-4-2014</a:t>
            </a:fld>
            <a:endParaRPr lang="nl-NL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16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0CB89BC-5CFD-4672-86AA-BA51E7CCD91D}" type="slidenum">
              <a:rPr lang="nl-NL"/>
              <a:pPr/>
              <a:t>‹#›</a:t>
            </a:fld>
            <a:endParaRPr lang="nl-NL"/>
          </a:p>
        </p:txBody>
      </p:sp>
      <p:pic>
        <p:nvPicPr>
          <p:cNvPr id="327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028" y="503684"/>
            <a:ext cx="828675" cy="8286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632" y="6444927"/>
            <a:ext cx="1640207" cy="8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811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2843" y="729872"/>
            <a:ext cx="9430413" cy="0"/>
          </a:xfrm>
          <a:prstGeom prst="line">
            <a:avLst/>
          </a:prstGeom>
          <a:ln w="12700">
            <a:solidFill>
              <a:srgbClr val="3C6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019923" y="7158696"/>
            <a:ext cx="673478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40"/>
          <p:cNvGraphicFramePr>
            <a:graphicFrameLocks noChangeAspect="1"/>
          </p:cNvGraphicFramePr>
          <p:nvPr/>
        </p:nvGraphicFramePr>
        <p:xfrm>
          <a:off x="9557226" y="427071"/>
          <a:ext cx="957950" cy="21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Bitmap Image" r:id="rId3" imgW="5318095" imgH="1226926" progId="PBrush">
                  <p:embed/>
                </p:oleObj>
              </mc:Choice>
              <mc:Fallback>
                <p:oleObj name="Bitmap Image" r:id="rId3" imgW="5318095" imgH="122692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7226" y="427071"/>
                        <a:ext cx="957950" cy="21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463" y="1764296"/>
            <a:ext cx="9624060" cy="4990084"/>
          </a:xfrm>
        </p:spPr>
        <p:txBody>
          <a:bodyPr/>
          <a:lstStyle>
            <a:lvl1pPr>
              <a:buFont typeface="Wingdings" pitchFamily="2" charset="2"/>
              <a:buChar char="§"/>
              <a:defRPr sz="2977" kern="0" spc="0" baseline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defRPr>
            </a:lvl1pPr>
            <a:lvl2pPr>
              <a:buFont typeface="Wingdings" pitchFamily="2" charset="2"/>
              <a:buChar char="§"/>
              <a:defRPr sz="2536" kern="0" spc="0" baseline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defRPr>
            </a:lvl2pPr>
            <a:lvl3pPr>
              <a:buFont typeface="Wingdings" pitchFamily="2" charset="2"/>
              <a:buChar char="§"/>
              <a:defRPr sz="1985" kern="0" spc="0" baseline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defRPr>
            </a:lvl3pPr>
            <a:lvl4pPr>
              <a:buFont typeface="Wingdings" pitchFamily="2" charset="2"/>
              <a:buChar char="§"/>
              <a:defRPr sz="1764" kern="0" spc="0" baseline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defRPr>
            </a:lvl4pPr>
            <a:lvl5pPr>
              <a:buFont typeface="Wingdings" pitchFamily="2" charset="2"/>
              <a:buChar char="§"/>
              <a:defRPr sz="1764" kern="0" spc="0" baseline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" y="726598"/>
            <a:ext cx="9472958" cy="354700"/>
          </a:xfrm>
        </p:spPr>
        <p:txBody>
          <a:bodyPr>
            <a:normAutofit/>
          </a:bodyPr>
          <a:lstStyle>
            <a:lvl1pPr marL="378047" indent="-84011">
              <a:buNone/>
              <a:defRPr sz="1544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3" y="347924"/>
            <a:ext cx="9472958" cy="476353"/>
          </a:xfrm>
        </p:spPr>
        <p:txBody>
          <a:bodyPr>
            <a:noAutofit/>
          </a:bodyPr>
          <a:lstStyle>
            <a:lvl1pPr marL="294037" indent="0">
              <a:buNone/>
              <a:defRPr sz="2646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41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822849" y="6799888"/>
            <a:ext cx="688902" cy="5215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426">
                <a:solidFill>
                  <a:srgbClr val="376092"/>
                </a:solidFill>
                <a:latin typeface="Arial Narrow" panose="020B0606020202030204" pitchFamily="34" charset="0"/>
              </a:defRPr>
            </a:lvl1pPr>
          </a:lstStyle>
          <a:p>
            <a:fld id="{31677739-E666-4979-A6B9-A57A4C7EE005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8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Strategy Deployment, Day 1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B4C70B-D081-4214-B3F9-2F9BA497E5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755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74" y="4572719"/>
            <a:ext cx="4508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9500" y="3492500"/>
            <a:ext cx="96837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625" y="5110163"/>
            <a:ext cx="9461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hthoek 13"/>
          <p:cNvSpPr>
            <a:spLocks noChangeArrowheads="1"/>
          </p:cNvSpPr>
          <p:nvPr userDrawn="1"/>
        </p:nvSpPr>
        <p:spPr bwMode="auto">
          <a:xfrm>
            <a:off x="0" y="1514475"/>
            <a:ext cx="10693400" cy="503238"/>
          </a:xfrm>
          <a:prstGeom prst="rect">
            <a:avLst/>
          </a:prstGeom>
          <a:solidFill>
            <a:schemeClr val="tx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488950" y="2522538"/>
            <a:ext cx="4570413" cy="2476500"/>
          </a:xfrm>
        </p:spPr>
        <p:txBody>
          <a:bodyPr/>
          <a:lstStyle>
            <a:lvl1pPr>
              <a:defRPr sz="2900" cap="none" smtClean="0">
                <a:latin typeface="Arial" charset="0"/>
                <a:cs typeface="Arial" charset="0"/>
              </a:defRPr>
            </a:lvl1pPr>
          </a:lstStyle>
          <a:p>
            <a:r>
              <a:rPr lang="en-US" dirty="0" smtClean="0"/>
              <a:t>Text</a:t>
            </a:r>
            <a:endParaRPr lang="en-GB" dirty="0" smtClean="0"/>
          </a:p>
        </p:txBody>
      </p:sp>
      <p:sp>
        <p:nvSpPr>
          <p:cNvPr id="22543" name="Tijdelijke aanduiding voor tekst 2"/>
          <p:cNvSpPr>
            <a:spLocks noGrp="1"/>
          </p:cNvSpPr>
          <p:nvPr>
            <p:ph type="subTitle" idx="1" hasCustomPrompt="1"/>
          </p:nvPr>
        </p:nvSpPr>
        <p:spPr>
          <a:xfrm>
            <a:off x="488950" y="5065713"/>
            <a:ext cx="4570413" cy="1573212"/>
          </a:xfrm>
        </p:spPr>
        <p:txBody>
          <a:bodyPr/>
          <a:lstStyle>
            <a:lvl1pPr marL="0" indent="0">
              <a:buFont typeface="Arial" charset="0"/>
              <a:buNone/>
              <a:defRPr sz="2100" smtClean="0">
                <a:solidFill>
                  <a:srgbClr val="C5B5A2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 smtClean="0"/>
              <a:t>Text</a:t>
            </a:r>
            <a:endParaRPr lang="en-GB" dirty="0"/>
          </a:p>
        </p:txBody>
      </p:sp>
      <p:sp>
        <p:nvSpPr>
          <p:cNvPr id="12" name="Rechthoek 11"/>
          <p:cNvSpPr>
            <a:spLocks noChangeArrowheads="1"/>
          </p:cNvSpPr>
          <p:nvPr userDrawn="1"/>
        </p:nvSpPr>
        <p:spPr bwMode="auto">
          <a:xfrm>
            <a:off x="6183313" y="5100638"/>
            <a:ext cx="452437" cy="449262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Rechthoek 12"/>
          <p:cNvSpPr>
            <a:spLocks noChangeArrowheads="1"/>
          </p:cNvSpPr>
          <p:nvPr userDrawn="1"/>
        </p:nvSpPr>
        <p:spPr bwMode="auto">
          <a:xfrm>
            <a:off x="9737725" y="4567238"/>
            <a:ext cx="450850" cy="449262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550" name="Afbeelding 15" descr="RSM-logo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59813" y="6534150"/>
            <a:ext cx="151447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hthoek 17"/>
          <p:cNvSpPr>
            <a:spLocks noChangeArrowheads="1"/>
          </p:cNvSpPr>
          <p:nvPr userDrawn="1"/>
        </p:nvSpPr>
        <p:spPr bwMode="auto">
          <a:xfrm>
            <a:off x="5894388" y="4803775"/>
            <a:ext cx="204787" cy="204788"/>
          </a:xfrm>
          <a:prstGeom prst="rect">
            <a:avLst/>
          </a:prstGeom>
          <a:solidFill>
            <a:srgbClr val="00275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Rechthoek 18"/>
          <p:cNvSpPr>
            <a:spLocks noChangeArrowheads="1"/>
          </p:cNvSpPr>
          <p:nvPr userDrawn="1"/>
        </p:nvSpPr>
        <p:spPr bwMode="auto">
          <a:xfrm>
            <a:off x="6718300" y="5100638"/>
            <a:ext cx="206375" cy="204787"/>
          </a:xfrm>
          <a:prstGeom prst="rect">
            <a:avLst/>
          </a:prstGeom>
          <a:solidFill>
            <a:srgbClr val="00275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0" name="Rechthoek 19"/>
          <p:cNvSpPr>
            <a:spLocks noChangeArrowheads="1"/>
          </p:cNvSpPr>
          <p:nvPr userDrawn="1"/>
        </p:nvSpPr>
        <p:spPr bwMode="auto">
          <a:xfrm>
            <a:off x="8702675" y="5091113"/>
            <a:ext cx="204788" cy="204787"/>
          </a:xfrm>
          <a:prstGeom prst="rect">
            <a:avLst/>
          </a:prstGeom>
          <a:solidFill>
            <a:srgbClr val="E2DAD0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</a:rPr>
              <a:t>       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21" name="Rechthoek 20"/>
          <p:cNvSpPr>
            <a:spLocks noChangeArrowheads="1"/>
          </p:cNvSpPr>
          <p:nvPr userDrawn="1"/>
        </p:nvSpPr>
        <p:spPr bwMode="auto">
          <a:xfrm>
            <a:off x="7666038" y="6124575"/>
            <a:ext cx="204787" cy="204788"/>
          </a:xfrm>
          <a:prstGeom prst="rect">
            <a:avLst/>
          </a:prstGeom>
          <a:solidFill>
            <a:srgbClr val="C5B5A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</a:rPr>
              <a:t>       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22" name="Rechthoek 21"/>
          <p:cNvSpPr>
            <a:spLocks noChangeArrowheads="1"/>
          </p:cNvSpPr>
          <p:nvPr userDrawn="1"/>
        </p:nvSpPr>
        <p:spPr bwMode="auto">
          <a:xfrm>
            <a:off x="8702675" y="2963863"/>
            <a:ext cx="452438" cy="450850"/>
          </a:xfrm>
          <a:prstGeom prst="rect">
            <a:avLst/>
          </a:prstGeom>
          <a:solidFill>
            <a:srgbClr val="00275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557" name="Afbeelding 22" descr="RSM-FullName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809625"/>
            <a:ext cx="4770438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8" name="Afbeelding 23" descr="RSM-tagline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8000" y="6753225"/>
            <a:ext cx="2157413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5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3075" y="2556495"/>
            <a:ext cx="2447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632" y="6444927"/>
            <a:ext cx="1640207" cy="883801"/>
          </a:xfrm>
          <a:prstGeom prst="rect">
            <a:avLst/>
          </a:prstGeom>
        </p:spPr>
      </p:pic>
      <p:sp>
        <p:nvSpPr>
          <p:cNvPr id="28" name="Tijdelijke aanduiding voor titel 1"/>
          <p:cNvSpPr>
            <a:spLocks/>
          </p:cNvSpPr>
          <p:nvPr userDrawn="1"/>
        </p:nvSpPr>
        <p:spPr bwMode="auto">
          <a:xfrm>
            <a:off x="522288" y="1547813"/>
            <a:ext cx="964882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1042988">
              <a:spcBef>
                <a:spcPct val="0"/>
              </a:spcBef>
            </a:pPr>
            <a:r>
              <a:rPr lang="en-US" sz="2000" dirty="0">
                <a:solidFill>
                  <a:prstClr val="white"/>
                </a:solidFill>
              </a:rPr>
              <a:t> </a:t>
            </a:r>
          </a:p>
          <a:p>
            <a:pPr defTabSz="1042988">
              <a:spcBef>
                <a:spcPct val="0"/>
              </a:spcBef>
            </a:pPr>
            <a:r>
              <a:rPr lang="en-US" sz="2000" dirty="0">
                <a:solidFill>
                  <a:prstClr val="white"/>
                </a:solidFill>
              </a:rPr>
              <a:t> </a:t>
            </a:r>
          </a:p>
          <a:p>
            <a:pPr defTabSz="1042988">
              <a:spcBef>
                <a:spcPct val="0"/>
              </a:spcBef>
            </a:pPr>
            <a:r>
              <a:rPr lang="en-US" sz="2000" dirty="0">
                <a:solidFill>
                  <a:prstClr val="white"/>
                </a:solidFill>
              </a:rPr>
              <a:t> Erasmus Centre for </a:t>
            </a:r>
            <a:r>
              <a:rPr lang="en-US" sz="2000" dirty="0" smtClean="0">
                <a:solidFill>
                  <a:prstClr val="white"/>
                </a:solidFill>
              </a:rPr>
              <a:t>Family Business</a:t>
            </a:r>
            <a:endParaRPr lang="en-US" sz="2000" dirty="0">
              <a:solidFill>
                <a:prstClr val="white"/>
              </a:solidFill>
            </a:endParaRPr>
          </a:p>
          <a:p>
            <a:pPr defTabSz="1042988">
              <a:spcBef>
                <a:spcPct val="0"/>
              </a:spcBef>
            </a:pPr>
            <a:r>
              <a:rPr lang="en-US" sz="2000" dirty="0">
                <a:solidFill>
                  <a:prstClr val="white"/>
                </a:solidFill>
              </a:rPr>
              <a:t> </a:t>
            </a:r>
          </a:p>
          <a:p>
            <a:pPr defTabSz="1042988">
              <a:spcBef>
                <a:spcPct val="0"/>
              </a:spcBef>
            </a:pPr>
            <a:r>
              <a:rPr lang="en-US" sz="20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9" name="Rechthoek 21"/>
          <p:cNvSpPr>
            <a:spLocks noChangeArrowheads="1"/>
          </p:cNvSpPr>
          <p:nvPr userDrawn="1"/>
        </p:nvSpPr>
        <p:spPr bwMode="auto">
          <a:xfrm>
            <a:off x="8710686" y="4570985"/>
            <a:ext cx="452438" cy="450850"/>
          </a:xfrm>
          <a:prstGeom prst="rect">
            <a:avLst/>
          </a:prstGeom>
          <a:solidFill>
            <a:srgbClr val="00275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937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10"/>
          <p:cNvSpPr>
            <a:spLocks noChangeArrowheads="1"/>
          </p:cNvSpPr>
          <p:nvPr/>
        </p:nvSpPr>
        <p:spPr bwMode="auto">
          <a:xfrm>
            <a:off x="0" y="1008063"/>
            <a:ext cx="215900" cy="19050"/>
          </a:xfrm>
          <a:prstGeom prst="rect">
            <a:avLst/>
          </a:prstGeom>
          <a:solidFill>
            <a:schemeClr val="tx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hthoek 11"/>
          <p:cNvSpPr>
            <a:spLocks noChangeArrowheads="1"/>
          </p:cNvSpPr>
          <p:nvPr/>
        </p:nvSpPr>
        <p:spPr bwMode="auto">
          <a:xfrm>
            <a:off x="1109663" y="1008063"/>
            <a:ext cx="9583737" cy="19050"/>
          </a:xfrm>
          <a:prstGeom prst="rect">
            <a:avLst/>
          </a:prstGeom>
          <a:solidFill>
            <a:schemeClr val="tx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hthoek 12"/>
          <p:cNvSpPr>
            <a:spLocks noChangeArrowheads="1"/>
          </p:cNvSpPr>
          <p:nvPr/>
        </p:nvSpPr>
        <p:spPr bwMode="auto">
          <a:xfrm>
            <a:off x="658813" y="1362075"/>
            <a:ext cx="128587" cy="128588"/>
          </a:xfrm>
          <a:prstGeom prst="rect">
            <a:avLst/>
          </a:prstGeom>
          <a:solidFill>
            <a:srgbClr val="77769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hthoek 13"/>
          <p:cNvSpPr>
            <a:spLocks noChangeArrowheads="1"/>
          </p:cNvSpPr>
          <p:nvPr/>
        </p:nvSpPr>
        <p:spPr bwMode="auto">
          <a:xfrm>
            <a:off x="1111250" y="1076325"/>
            <a:ext cx="247650" cy="247650"/>
          </a:xfrm>
          <a:prstGeom prst="rect">
            <a:avLst/>
          </a:prstGeom>
          <a:solidFill>
            <a:srgbClr val="C5B5A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</a:rPr>
              <a:t>       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Rechthoek 14"/>
          <p:cNvSpPr>
            <a:spLocks noChangeArrowheads="1"/>
          </p:cNvSpPr>
          <p:nvPr/>
        </p:nvSpPr>
        <p:spPr bwMode="auto">
          <a:xfrm>
            <a:off x="828675" y="1363663"/>
            <a:ext cx="246063" cy="247650"/>
          </a:xfrm>
          <a:prstGeom prst="rect">
            <a:avLst/>
          </a:prstGeom>
          <a:solidFill>
            <a:srgbClr val="C5B5A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</a:rPr>
              <a:t>       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11" name="Rechthoek 15"/>
          <p:cNvSpPr>
            <a:spLocks noChangeArrowheads="1"/>
          </p:cNvSpPr>
          <p:nvPr/>
        </p:nvSpPr>
        <p:spPr bwMode="auto">
          <a:xfrm>
            <a:off x="825500" y="1655763"/>
            <a:ext cx="128588" cy="127000"/>
          </a:xfrm>
          <a:prstGeom prst="rect">
            <a:avLst/>
          </a:prstGeom>
          <a:solidFill>
            <a:srgbClr val="77769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Rechthoek 16"/>
          <p:cNvSpPr>
            <a:spLocks noChangeArrowheads="1"/>
          </p:cNvSpPr>
          <p:nvPr/>
        </p:nvSpPr>
        <p:spPr bwMode="auto">
          <a:xfrm>
            <a:off x="1114425" y="1362075"/>
            <a:ext cx="130175" cy="128588"/>
          </a:xfrm>
          <a:prstGeom prst="rect">
            <a:avLst/>
          </a:prstGeom>
          <a:solidFill>
            <a:srgbClr val="77769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272694" y="512393"/>
            <a:ext cx="825534" cy="819966"/>
          </a:xfrm>
          <a:noFill/>
        </p:spPr>
        <p:txBody>
          <a:bodyPr rtlCol="0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872080" y="280169"/>
            <a:ext cx="8332404" cy="642942"/>
          </a:xfrm>
        </p:spPr>
        <p:txBody>
          <a:bodyPr>
            <a:normAutofit/>
          </a:bodyPr>
          <a:lstStyle>
            <a:lvl1pPr algn="l">
              <a:defRPr sz="2000" cap="all" baseline="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 Erasmus Centre for Future Energy Business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46238" y="1494615"/>
            <a:ext cx="8358246" cy="507209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4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099A19E7-A548-4585-895C-BAA05521F550}" type="datetime1">
              <a:rPr lang="nl-NL" smtClean="0"/>
              <a:pPr/>
              <a:t>7-4-2014</a:t>
            </a:fld>
            <a:endParaRPr lang="nl-NL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16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0CB89BC-5CFD-4672-86AA-BA51E7CCD91D}" type="slidenum">
              <a:rPr lang="nl-NL"/>
              <a:pPr/>
              <a:t>‹#›</a:t>
            </a:fld>
            <a:endParaRPr lang="nl-NL"/>
          </a:p>
        </p:txBody>
      </p:sp>
      <p:pic>
        <p:nvPicPr>
          <p:cNvPr id="327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028" y="503684"/>
            <a:ext cx="828675" cy="8286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632" y="6444927"/>
            <a:ext cx="1640207" cy="8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407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2843" y="729872"/>
            <a:ext cx="9430413" cy="0"/>
          </a:xfrm>
          <a:prstGeom prst="line">
            <a:avLst/>
          </a:prstGeom>
          <a:ln w="12700">
            <a:solidFill>
              <a:srgbClr val="3C6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019923" y="7158696"/>
            <a:ext cx="673478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40"/>
          <p:cNvGraphicFramePr>
            <a:graphicFrameLocks noChangeAspect="1"/>
          </p:cNvGraphicFramePr>
          <p:nvPr/>
        </p:nvGraphicFramePr>
        <p:xfrm>
          <a:off x="9557226" y="427071"/>
          <a:ext cx="957950" cy="21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Bitmap Image" r:id="rId3" imgW="5318095" imgH="1226926" progId="PBrush">
                  <p:embed/>
                </p:oleObj>
              </mc:Choice>
              <mc:Fallback>
                <p:oleObj name="Bitmap Image" r:id="rId3" imgW="5318095" imgH="122692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7226" y="427071"/>
                        <a:ext cx="957950" cy="21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463" y="1764296"/>
            <a:ext cx="9624060" cy="4990084"/>
          </a:xfrm>
        </p:spPr>
        <p:txBody>
          <a:bodyPr/>
          <a:lstStyle>
            <a:lvl1pPr>
              <a:buFont typeface="Wingdings" pitchFamily="2" charset="2"/>
              <a:buChar char="§"/>
              <a:defRPr sz="2977" kern="0" spc="0" baseline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defRPr>
            </a:lvl1pPr>
            <a:lvl2pPr>
              <a:buFont typeface="Wingdings" pitchFamily="2" charset="2"/>
              <a:buChar char="§"/>
              <a:defRPr sz="2536" kern="0" spc="0" baseline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defRPr>
            </a:lvl2pPr>
            <a:lvl3pPr>
              <a:buFont typeface="Wingdings" pitchFamily="2" charset="2"/>
              <a:buChar char="§"/>
              <a:defRPr sz="1985" kern="0" spc="0" baseline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defRPr>
            </a:lvl3pPr>
            <a:lvl4pPr>
              <a:buFont typeface="Wingdings" pitchFamily="2" charset="2"/>
              <a:buChar char="§"/>
              <a:defRPr sz="1764" kern="0" spc="0" baseline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defRPr>
            </a:lvl4pPr>
            <a:lvl5pPr>
              <a:buFont typeface="Wingdings" pitchFamily="2" charset="2"/>
              <a:buChar char="§"/>
              <a:defRPr sz="1764" kern="0" spc="0" baseline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" y="726598"/>
            <a:ext cx="9472958" cy="354700"/>
          </a:xfrm>
        </p:spPr>
        <p:txBody>
          <a:bodyPr>
            <a:normAutofit/>
          </a:bodyPr>
          <a:lstStyle>
            <a:lvl1pPr marL="378047" indent="-84011">
              <a:buNone/>
              <a:defRPr sz="1544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3" y="347924"/>
            <a:ext cx="9472958" cy="476353"/>
          </a:xfrm>
        </p:spPr>
        <p:txBody>
          <a:bodyPr>
            <a:noAutofit/>
          </a:bodyPr>
          <a:lstStyle>
            <a:lvl1pPr marL="294037" indent="0">
              <a:buNone/>
              <a:defRPr sz="2646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41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822849" y="6799888"/>
            <a:ext cx="688902" cy="5215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426">
                <a:solidFill>
                  <a:srgbClr val="376092"/>
                </a:solidFill>
                <a:latin typeface="Arial Narrow" panose="020B0606020202030204" pitchFamily="34" charset="0"/>
              </a:defRPr>
            </a:lvl1pPr>
          </a:lstStyle>
          <a:p>
            <a:fld id="{31677739-E666-4979-A6B9-A57A4C7EE005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07141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Strategy Deployment, Day 1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B4C70B-D081-4214-B3F9-2F9BA497E5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639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79ED0B-5DF5-438F-A96E-F131A80CB67A}" type="datetime1">
              <a:rPr lang="nl-NL"/>
              <a:pPr/>
              <a:t>7-4-2014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AF830-A586-45C3-BE98-523A08834A9A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362834-86E1-47DA-9B70-CBA6552433D7}" type="datetime1">
              <a:rPr lang="nl-NL"/>
              <a:pPr/>
              <a:t>7-4-2014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3ACC4-E50B-41C7-B991-0BDD85A51667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9CB359-9D44-4A82-B31A-F93B816C58D6}" type="datetime1">
              <a:rPr lang="nl-NL"/>
              <a:pPr/>
              <a:t>7-4-2014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7E638-E927-484A-B90E-FEC4272E8DB2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B00468-7D3A-454F-A7A8-F3C63869839A}" type="datetime1">
              <a:rPr lang="nl-NL"/>
              <a:pPr/>
              <a:t>7-4-2014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7218C-C93D-4913-9E7D-DDD050CA1C54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34B5A-07FC-4CF4-BBE6-DECC0D224DA1}" type="datetime1">
              <a:rPr lang="nl-NL"/>
              <a:pPr/>
              <a:t>7-4-2014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86C27-C928-4B82-B123-86295CA2EA7E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16.jpeg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Tijdelijke aanduiding voor afbeelding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113" y="511175"/>
            <a:ext cx="8096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hoek 10"/>
          <p:cNvSpPr>
            <a:spLocks noChangeArrowheads="1"/>
          </p:cNvSpPr>
          <p:nvPr/>
        </p:nvSpPr>
        <p:spPr bwMode="auto">
          <a:xfrm>
            <a:off x="0" y="1008063"/>
            <a:ext cx="215900" cy="19050"/>
          </a:xfrm>
          <a:prstGeom prst="rect">
            <a:avLst/>
          </a:prstGeom>
          <a:solidFill>
            <a:schemeClr val="tx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Rechthoek 11"/>
          <p:cNvSpPr>
            <a:spLocks noChangeArrowheads="1"/>
          </p:cNvSpPr>
          <p:nvPr/>
        </p:nvSpPr>
        <p:spPr bwMode="auto">
          <a:xfrm>
            <a:off x="1109663" y="1008063"/>
            <a:ext cx="9583737" cy="19050"/>
          </a:xfrm>
          <a:prstGeom prst="rect">
            <a:avLst/>
          </a:prstGeom>
          <a:solidFill>
            <a:schemeClr val="tx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Rechthoek 12"/>
          <p:cNvSpPr>
            <a:spLocks noChangeArrowheads="1"/>
          </p:cNvSpPr>
          <p:nvPr/>
        </p:nvSpPr>
        <p:spPr bwMode="auto">
          <a:xfrm>
            <a:off x="658813" y="1362075"/>
            <a:ext cx="128587" cy="128588"/>
          </a:xfrm>
          <a:prstGeom prst="rect">
            <a:avLst/>
          </a:prstGeom>
          <a:solidFill>
            <a:srgbClr val="77769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4" name="Rechthoek 13"/>
          <p:cNvSpPr>
            <a:spLocks noChangeArrowheads="1"/>
          </p:cNvSpPr>
          <p:nvPr/>
        </p:nvSpPr>
        <p:spPr bwMode="auto">
          <a:xfrm>
            <a:off x="1111250" y="1076325"/>
            <a:ext cx="247650" cy="247650"/>
          </a:xfrm>
          <a:prstGeom prst="rect">
            <a:avLst/>
          </a:prstGeom>
          <a:solidFill>
            <a:srgbClr val="C5B5A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</a:rPr>
              <a:t>       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15" name="Rechthoek 14"/>
          <p:cNvSpPr>
            <a:spLocks noChangeArrowheads="1"/>
          </p:cNvSpPr>
          <p:nvPr/>
        </p:nvSpPr>
        <p:spPr bwMode="auto">
          <a:xfrm>
            <a:off x="828675" y="1363663"/>
            <a:ext cx="246063" cy="247650"/>
          </a:xfrm>
          <a:prstGeom prst="rect">
            <a:avLst/>
          </a:prstGeom>
          <a:solidFill>
            <a:srgbClr val="C5B5A2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</a:rPr>
              <a:t>       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auto">
          <a:xfrm>
            <a:off x="825500" y="1655763"/>
            <a:ext cx="128588" cy="127000"/>
          </a:xfrm>
          <a:prstGeom prst="rect">
            <a:avLst/>
          </a:prstGeom>
          <a:solidFill>
            <a:srgbClr val="77769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7" name="Rechthoek 16"/>
          <p:cNvSpPr>
            <a:spLocks noChangeArrowheads="1"/>
          </p:cNvSpPr>
          <p:nvPr/>
        </p:nvSpPr>
        <p:spPr bwMode="auto">
          <a:xfrm>
            <a:off x="1114425" y="1362075"/>
            <a:ext cx="130175" cy="128588"/>
          </a:xfrm>
          <a:prstGeom prst="rect">
            <a:avLst/>
          </a:prstGeom>
          <a:solidFill>
            <a:srgbClr val="77769D"/>
          </a:solidFill>
          <a:ln w="25400" algn="ctr">
            <a:noFill/>
            <a:miter lim="800000"/>
            <a:headEnd/>
            <a:tailEnd/>
          </a:ln>
        </p:spPr>
        <p:txBody>
          <a:bodyPr lIns="90959" tIns="45481" rIns="90959" bIns="45481" anchor="ctr"/>
          <a:lstStyle/>
          <a:p>
            <a:pPr algn="ctr">
              <a:spcBef>
                <a:spcPct val="0"/>
              </a:spcBef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9706" name="Afbeelding 17" descr="RSM-logo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094788" y="6757988"/>
            <a:ext cx="118903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jdelijke aanduiding voor datum 3"/>
          <p:cNvSpPr>
            <a:spLocks noGrp="1"/>
          </p:cNvSpPr>
          <p:nvPr>
            <p:ph type="dt" sz="half" idx="2"/>
          </p:nvPr>
        </p:nvSpPr>
        <p:spPr bwMode="auto">
          <a:xfrm>
            <a:off x="7062788" y="7210425"/>
            <a:ext cx="164306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59" tIns="45481" rIns="90959" bIns="45481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solidFill>
                  <a:srgbClr val="00275D"/>
                </a:solidFill>
                <a:cs typeface="+mn-cs"/>
              </a:defRPr>
            </a:lvl1pPr>
          </a:lstStyle>
          <a:p>
            <a:fld id="{059CC24E-3762-4832-8598-572ABAE60C55}" type="datetime1">
              <a:rPr lang="nl-NL"/>
              <a:pPr/>
              <a:t>7-4-2014</a:t>
            </a:fld>
            <a:endParaRPr lang="nl-NL"/>
          </a:p>
        </p:txBody>
      </p:sp>
      <p:sp>
        <p:nvSpPr>
          <p:cNvPr id="20" name="Tijdelijke aanduiding voor voettekst 4"/>
          <p:cNvSpPr>
            <a:spLocks noGrp="1"/>
          </p:cNvSpPr>
          <p:nvPr>
            <p:ph type="ftr" sz="quarter" idx="3"/>
          </p:nvPr>
        </p:nvSpPr>
        <p:spPr bwMode="auto">
          <a:xfrm>
            <a:off x="1844675" y="7210425"/>
            <a:ext cx="5145088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59" tIns="45481" rIns="90959" bIns="45481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solidFill>
                  <a:srgbClr val="00275D"/>
                </a:solidFill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21" name="Tijdelijke aanduiding voor dianummer 5"/>
          <p:cNvSpPr>
            <a:spLocks noGrp="1"/>
          </p:cNvSpPr>
          <p:nvPr>
            <p:ph type="sldNum" sz="quarter" idx="4"/>
          </p:nvPr>
        </p:nvSpPr>
        <p:spPr bwMode="auto">
          <a:xfrm>
            <a:off x="131763" y="7210425"/>
            <a:ext cx="157321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59" tIns="45481" rIns="90959" bIns="45481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solidFill>
                  <a:srgbClr val="00275D"/>
                </a:solidFill>
                <a:cs typeface="+mn-cs"/>
              </a:defRPr>
            </a:lvl1pPr>
          </a:lstStyle>
          <a:p>
            <a:fld id="{4FBA5164-F10E-4051-894F-3E95D74C6CCC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844675" y="279400"/>
            <a:ext cx="8396288" cy="6445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 Erasmus Centre for Future Energy Business</a:t>
            </a:r>
          </a:p>
        </p:txBody>
      </p:sp>
      <p:sp>
        <p:nvSpPr>
          <p:cNvPr id="29711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844675" y="1492250"/>
            <a:ext cx="8428038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084" y="6583806"/>
            <a:ext cx="1659362" cy="7705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+mj-lt"/>
          <a:ea typeface="+mj-ea"/>
          <a:cs typeface="+mj-cs"/>
        </a:defRPr>
      </a:lvl1pPr>
      <a:lvl2pPr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2pPr>
      <a:lvl3pPr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3pPr>
      <a:lvl4pPr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4pPr>
      <a:lvl5pPr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5pPr>
      <a:lvl6pPr marL="457200"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6pPr>
      <a:lvl7pPr marL="914400"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7pPr>
      <a:lvl8pPr marL="1371600"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8pPr>
      <a:lvl9pPr marL="1828800"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9pPr>
    </p:titleStyle>
    <p:bodyStyle>
      <a:lvl1pPr marL="390525" indent="-390525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00275D"/>
          </a:solidFill>
          <a:latin typeface="+mn-lt"/>
          <a:ea typeface="+mn-ea"/>
          <a:cs typeface="+mn-cs"/>
        </a:defRPr>
      </a:lvl1pPr>
      <a:lvl2pPr marL="846138" indent="-327025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rgbClr val="00275D"/>
          </a:solidFill>
          <a:latin typeface="+mn-lt"/>
          <a:cs typeface="+mn-cs"/>
        </a:defRPr>
      </a:lvl2pPr>
      <a:lvl3pPr marL="1303338" indent="-260350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00275D"/>
          </a:solidFill>
          <a:latin typeface="+mn-lt"/>
          <a:cs typeface="+mn-cs"/>
        </a:defRPr>
      </a:lvl3pPr>
      <a:lvl4pPr marL="1824038" indent="-263525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rgbClr val="00275D"/>
          </a:solidFill>
          <a:latin typeface="+mn-lt"/>
          <a:cs typeface="+mn-cs"/>
        </a:defRPr>
      </a:lvl4pPr>
      <a:lvl5pPr marL="2344738" indent="-258763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275D"/>
          </a:solidFill>
          <a:latin typeface="+mn-lt"/>
          <a:cs typeface="+mn-cs"/>
        </a:defRPr>
      </a:lvl5pPr>
      <a:lvl6pPr marL="2801938" indent="-258763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275D"/>
          </a:solidFill>
          <a:latin typeface="+mn-lt"/>
          <a:cs typeface="+mn-cs"/>
        </a:defRPr>
      </a:lvl6pPr>
      <a:lvl7pPr marL="3259138" indent="-258763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275D"/>
          </a:solidFill>
          <a:latin typeface="+mn-lt"/>
          <a:cs typeface="+mn-cs"/>
        </a:defRPr>
      </a:lvl7pPr>
      <a:lvl8pPr marL="3716338" indent="-258763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275D"/>
          </a:solidFill>
          <a:latin typeface="+mn-lt"/>
          <a:cs typeface="+mn-cs"/>
        </a:defRPr>
      </a:lvl8pPr>
      <a:lvl9pPr marL="4173538" indent="-258763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275D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datum 3"/>
          <p:cNvSpPr>
            <a:spLocks noGrp="1"/>
          </p:cNvSpPr>
          <p:nvPr>
            <p:ph type="dt" sz="half" idx="2"/>
          </p:nvPr>
        </p:nvSpPr>
        <p:spPr bwMode="auto">
          <a:xfrm>
            <a:off x="7062788" y="7210425"/>
            <a:ext cx="164306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59" tIns="45481" rIns="90959" bIns="45481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solidFill>
                  <a:srgbClr val="00275D"/>
                </a:solidFill>
                <a:cs typeface="+mn-cs"/>
              </a:defRPr>
            </a:lvl1pPr>
          </a:lstStyle>
          <a:p>
            <a:fld id="{E9E8B488-D088-48B0-9BD4-6259B0C64E1E}" type="datetime1">
              <a:rPr lang="nl-NL"/>
              <a:pPr/>
              <a:t>7-4-2014</a:t>
            </a:fld>
            <a:endParaRPr lang="nl-NL"/>
          </a:p>
        </p:txBody>
      </p:sp>
      <p:sp>
        <p:nvSpPr>
          <p:cNvPr id="20" name="Tijdelijke aanduiding voor voettekst 4"/>
          <p:cNvSpPr>
            <a:spLocks noGrp="1"/>
          </p:cNvSpPr>
          <p:nvPr>
            <p:ph type="ftr" sz="quarter" idx="3"/>
          </p:nvPr>
        </p:nvSpPr>
        <p:spPr bwMode="auto">
          <a:xfrm>
            <a:off x="1844675" y="7210425"/>
            <a:ext cx="5145088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59" tIns="45481" rIns="90959" bIns="45481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solidFill>
                  <a:srgbClr val="00275D"/>
                </a:solidFill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21" name="Tijdelijke aanduiding voor dianummer 5"/>
          <p:cNvSpPr>
            <a:spLocks noGrp="1"/>
          </p:cNvSpPr>
          <p:nvPr>
            <p:ph type="sldNum" sz="quarter" idx="4"/>
          </p:nvPr>
        </p:nvSpPr>
        <p:spPr bwMode="auto">
          <a:xfrm>
            <a:off x="131763" y="7210425"/>
            <a:ext cx="157321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59" tIns="45481" rIns="90959" bIns="45481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solidFill>
                  <a:srgbClr val="00275D"/>
                </a:solidFill>
                <a:cs typeface="+mn-cs"/>
              </a:defRPr>
            </a:lvl1pPr>
          </a:lstStyle>
          <a:p>
            <a:fld id="{C1482621-AE00-4B87-B063-07BC0F8A2155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844675" y="279400"/>
            <a:ext cx="8396288" cy="6445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3089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844675" y="1492250"/>
            <a:ext cx="8428038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84" r:id="rId2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1042988" rtl="0" fontAlgn="base">
        <a:spcBef>
          <a:spcPct val="0"/>
        </a:spcBef>
        <a:spcAft>
          <a:spcPct val="0"/>
        </a:spcAft>
        <a:defRPr sz="2100" kern="1200" cap="all">
          <a:solidFill>
            <a:srgbClr val="00275D"/>
          </a:solidFill>
          <a:latin typeface="+mj-lt"/>
          <a:ea typeface="+mj-ea"/>
          <a:cs typeface="+mj-cs"/>
        </a:defRPr>
      </a:lvl1pPr>
      <a:lvl2pPr algn="l" defTabSz="1042988" rtl="0" fontAlgn="base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2pPr>
      <a:lvl3pPr algn="l" defTabSz="1042988" rtl="0" fontAlgn="base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3pPr>
      <a:lvl4pPr algn="l" defTabSz="1042988" rtl="0" fontAlgn="base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4pPr>
      <a:lvl5pPr algn="l" defTabSz="1042988" rtl="0" fontAlgn="base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5pPr>
      <a:lvl6pPr marL="457200" algn="l" defTabSz="1042988" rtl="0" fontAlgn="base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6pPr>
      <a:lvl7pPr marL="914400" algn="l" defTabSz="1042988" rtl="0" fontAlgn="base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7pPr>
      <a:lvl8pPr marL="1371600" algn="l" defTabSz="1042988" rtl="0" fontAlgn="base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8pPr>
      <a:lvl9pPr marL="1828800" algn="l" defTabSz="1042988" rtl="0" fontAlgn="base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9pPr>
    </p:titleStyle>
    <p:bodyStyle>
      <a:lvl1pPr marL="390525" indent="-390525" algn="l" defTabSz="1042988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275D"/>
          </a:solidFill>
          <a:latin typeface="+mn-lt"/>
          <a:ea typeface="+mn-ea"/>
          <a:cs typeface="+mn-cs"/>
        </a:defRPr>
      </a:lvl1pPr>
      <a:lvl2pPr marL="846138" indent="-327025" algn="l" defTabSz="1042988" rtl="0" fontAlgn="base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275D"/>
          </a:solidFill>
          <a:latin typeface="+mn-lt"/>
          <a:ea typeface="+mn-ea"/>
          <a:cs typeface="+mn-cs"/>
        </a:defRPr>
      </a:lvl2pPr>
      <a:lvl3pPr marL="1303338" indent="-260350" algn="l" defTabSz="1042988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275D"/>
          </a:solidFill>
          <a:latin typeface="+mn-lt"/>
          <a:ea typeface="+mn-ea"/>
          <a:cs typeface="+mn-cs"/>
        </a:defRPr>
      </a:lvl3pPr>
      <a:lvl4pPr marL="1824038" indent="-263525" algn="l" defTabSz="1042988" rtl="0" fontAlgn="base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275D"/>
          </a:solidFill>
          <a:latin typeface="+mn-lt"/>
          <a:ea typeface="+mn-ea"/>
          <a:cs typeface="+mn-cs"/>
        </a:defRPr>
      </a:lvl4pPr>
      <a:lvl5pPr marL="2344738" indent="-258763" algn="l" defTabSz="1042988" rtl="0" fontAlgn="base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00275D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750255" y="6929625"/>
            <a:ext cx="1611436" cy="2959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504063">
              <a:spcBef>
                <a:spcPct val="0"/>
              </a:spcBef>
              <a:defRPr/>
            </a:pPr>
            <a:fld id="{1CAE0063-37E5-4154-A112-A774E48D0107}" type="slidenum">
              <a:rPr lang="en-US" sz="1323">
                <a:solidFill>
                  <a:srgbClr val="FFFFFF"/>
                </a:solidFill>
                <a:latin typeface="Verdana" charset="0"/>
                <a:ea typeface="ＭＳ Ｐゴシック" charset="-128"/>
              </a:rPr>
              <a:pPr defTabSz="504063">
                <a:spcBef>
                  <a:spcPct val="0"/>
                </a:spcBef>
                <a:defRPr/>
              </a:pPr>
              <a:t>‹#›</a:t>
            </a:fld>
            <a:endParaRPr lang="nl-NL" sz="1323" dirty="0">
              <a:solidFill>
                <a:srgbClr val="FFFFFF"/>
              </a:solidFill>
              <a:latin typeface="Verdana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0820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</p:sldLayoutIdLst>
  <p:hf hdr="0" ftr="0"/>
  <p:txStyles>
    <p:titleStyle>
      <a:lvl1pPr algn="ctr" defTabSz="504063" rtl="0" eaLnBrk="0" fontAlgn="base" hangingPunct="0">
        <a:spcBef>
          <a:spcPct val="0"/>
        </a:spcBef>
        <a:spcAft>
          <a:spcPct val="0"/>
        </a:spcAft>
        <a:defRPr sz="485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504063" rtl="0" eaLnBrk="0" fontAlgn="base" hangingPunct="0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504063" rtl="0" eaLnBrk="0" fontAlgn="base" hangingPunct="0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504063" rtl="0" eaLnBrk="0" fontAlgn="base" hangingPunct="0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504063" rtl="0" eaLnBrk="0" fontAlgn="base" hangingPunct="0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504063" algn="ctr" defTabSz="504063" rtl="0" fontAlgn="base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1008126" algn="ctr" defTabSz="504063" rtl="0" fontAlgn="base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512189" algn="ctr" defTabSz="504063" rtl="0" fontAlgn="base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2016252" algn="ctr" defTabSz="504063" rtl="0" fontAlgn="base">
        <a:spcBef>
          <a:spcPct val="0"/>
        </a:spcBef>
        <a:spcAft>
          <a:spcPct val="0"/>
        </a:spcAft>
        <a:defRPr sz="485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78047" indent="-378047" algn="l" defTabSz="5040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528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819102" indent="-315039" algn="l" defTabSz="5040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87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260158" indent="-252032" algn="l" defTabSz="5040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46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764221" indent="-252032" algn="l" defTabSz="5040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5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268284" indent="-252032" algn="l" defTabSz="50406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5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772347" indent="-252032" algn="l" defTabSz="504063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6410" indent="-252032" algn="l" defTabSz="504063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80473" indent="-252032" algn="l" defTabSz="504063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4536" indent="-252032" algn="l" defTabSz="504063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504063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algn="l" defTabSz="504063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126" algn="l" defTabSz="504063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189" algn="l" defTabSz="504063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algn="l" defTabSz="504063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315" algn="l" defTabSz="504063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378" algn="l" defTabSz="504063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441" algn="l" defTabSz="504063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2504" algn="l" defTabSz="504063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08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ctr" defTabSz="1008126" rtl="0" eaLnBrk="1" latinLnBrk="0" hangingPunct="1">
        <a:spcBef>
          <a:spcPct val="0"/>
        </a:spcBef>
        <a:buNone/>
        <a:defRPr sz="48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8047" indent="-378047" algn="l" defTabSz="1008126" rtl="0" eaLnBrk="1" latinLnBrk="0" hangingPunct="1">
        <a:spcBef>
          <a:spcPct val="20000"/>
        </a:spcBef>
        <a:buFont typeface="Arial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1pPr>
      <a:lvl2pPr marL="819102" indent="-315039" algn="l" defTabSz="1008126" rtl="0" eaLnBrk="1" latinLnBrk="0" hangingPunct="1">
        <a:spcBef>
          <a:spcPct val="20000"/>
        </a:spcBef>
        <a:buFont typeface="Arial" pitchFamily="34" charset="0"/>
        <a:buChar char="–"/>
        <a:defRPr sz="3087" kern="1200">
          <a:solidFill>
            <a:schemeClr val="tx1"/>
          </a:solidFill>
          <a:latin typeface="+mn-lt"/>
          <a:ea typeface="+mn-ea"/>
          <a:cs typeface="+mn-cs"/>
        </a:defRPr>
      </a:lvl2pPr>
      <a:lvl3pPr marL="1260158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4221" indent="-252032" algn="l" defTabSz="1008126" rtl="0" eaLnBrk="1" latinLnBrk="0" hangingPunct="1">
        <a:spcBef>
          <a:spcPct val="20000"/>
        </a:spcBef>
        <a:buFont typeface="Arial" pitchFamily="34" charset="0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8284" indent="-252032" algn="l" defTabSz="1008126" rtl="0" eaLnBrk="1" latinLnBrk="0" hangingPunct="1">
        <a:spcBef>
          <a:spcPct val="20000"/>
        </a:spcBef>
        <a:buFont typeface="Arial" pitchFamily="34" charset="0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2347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6410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80473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4536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126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189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315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378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441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2504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datum 3"/>
          <p:cNvSpPr>
            <a:spLocks noGrp="1"/>
          </p:cNvSpPr>
          <p:nvPr>
            <p:ph type="dt" sz="half" idx="2"/>
          </p:nvPr>
        </p:nvSpPr>
        <p:spPr bwMode="auto">
          <a:xfrm>
            <a:off x="7062788" y="7210425"/>
            <a:ext cx="164306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59" tIns="45481" rIns="90959" bIns="45481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solidFill>
                  <a:srgbClr val="00275D"/>
                </a:solidFill>
                <a:cs typeface="+mn-cs"/>
              </a:defRPr>
            </a:lvl1pPr>
          </a:lstStyle>
          <a:p>
            <a:fld id="{9E17E7F7-6BB6-470D-BD23-0C28E9B81CEE}" type="datetime1">
              <a:rPr lang="nl-NL" smtClean="0"/>
              <a:pPr/>
              <a:t>7-4-2014</a:t>
            </a:fld>
            <a:endParaRPr lang="nl-NL"/>
          </a:p>
        </p:txBody>
      </p:sp>
      <p:sp>
        <p:nvSpPr>
          <p:cNvPr id="20" name="Tijdelijke aanduiding voor voettekst 4"/>
          <p:cNvSpPr>
            <a:spLocks noGrp="1"/>
          </p:cNvSpPr>
          <p:nvPr>
            <p:ph type="ftr" sz="quarter" idx="3"/>
          </p:nvPr>
        </p:nvSpPr>
        <p:spPr bwMode="auto">
          <a:xfrm>
            <a:off x="1844675" y="7210425"/>
            <a:ext cx="5145088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59" tIns="45481" rIns="90959" bIns="45481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solidFill>
                  <a:srgbClr val="00275D"/>
                </a:solidFill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21" name="Tijdelijke aanduiding voor dianummer 5"/>
          <p:cNvSpPr>
            <a:spLocks noGrp="1"/>
          </p:cNvSpPr>
          <p:nvPr>
            <p:ph type="sldNum" sz="quarter" idx="4"/>
          </p:nvPr>
        </p:nvSpPr>
        <p:spPr bwMode="auto">
          <a:xfrm>
            <a:off x="131763" y="7210425"/>
            <a:ext cx="157321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59" tIns="45481" rIns="90959" bIns="45481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solidFill>
                  <a:srgbClr val="00275D"/>
                </a:solidFill>
                <a:cs typeface="+mn-cs"/>
              </a:defRPr>
            </a:lvl1pPr>
          </a:lstStyle>
          <a:p>
            <a:fld id="{C1482621-AE00-4B87-B063-07BC0F8A2155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844675" y="279400"/>
            <a:ext cx="8396288" cy="6445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3089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844675" y="1492250"/>
            <a:ext cx="8428038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2087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1042988" rtl="0" eaLnBrk="1" fontAlgn="base" hangingPunct="1">
        <a:spcBef>
          <a:spcPct val="0"/>
        </a:spcBef>
        <a:spcAft>
          <a:spcPct val="0"/>
        </a:spcAft>
        <a:defRPr sz="2100" kern="1200" cap="all">
          <a:solidFill>
            <a:srgbClr val="00275D"/>
          </a:solidFill>
          <a:latin typeface="+mj-lt"/>
          <a:ea typeface="+mj-ea"/>
          <a:cs typeface="+mj-cs"/>
        </a:defRPr>
      </a:lvl1pPr>
      <a:lvl2pPr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2pPr>
      <a:lvl3pPr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3pPr>
      <a:lvl4pPr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4pPr>
      <a:lvl5pPr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5pPr>
      <a:lvl6pPr marL="457200"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6pPr>
      <a:lvl7pPr marL="914400"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7pPr>
      <a:lvl8pPr marL="1371600"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8pPr>
      <a:lvl9pPr marL="1828800"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9pPr>
    </p:titleStyle>
    <p:bodyStyle>
      <a:lvl1pPr marL="390525" indent="-390525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275D"/>
          </a:solidFill>
          <a:latin typeface="+mn-lt"/>
          <a:ea typeface="+mn-ea"/>
          <a:cs typeface="+mn-cs"/>
        </a:defRPr>
      </a:lvl1pPr>
      <a:lvl2pPr marL="846138" indent="-327025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275D"/>
          </a:solidFill>
          <a:latin typeface="+mn-lt"/>
          <a:ea typeface="+mn-ea"/>
          <a:cs typeface="+mn-cs"/>
        </a:defRPr>
      </a:lvl2pPr>
      <a:lvl3pPr marL="1303338" indent="-260350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275D"/>
          </a:solidFill>
          <a:latin typeface="+mn-lt"/>
          <a:ea typeface="+mn-ea"/>
          <a:cs typeface="+mn-cs"/>
        </a:defRPr>
      </a:lvl3pPr>
      <a:lvl4pPr marL="1824038" indent="-263525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275D"/>
          </a:solidFill>
          <a:latin typeface="+mn-lt"/>
          <a:ea typeface="+mn-ea"/>
          <a:cs typeface="+mn-cs"/>
        </a:defRPr>
      </a:lvl4pPr>
      <a:lvl5pPr marL="2344738" indent="-258763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00275D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datum 3"/>
          <p:cNvSpPr>
            <a:spLocks noGrp="1"/>
          </p:cNvSpPr>
          <p:nvPr>
            <p:ph type="dt" sz="half" idx="2"/>
          </p:nvPr>
        </p:nvSpPr>
        <p:spPr bwMode="auto">
          <a:xfrm>
            <a:off x="7062788" y="7210425"/>
            <a:ext cx="164306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59" tIns="45481" rIns="90959" bIns="45481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solidFill>
                  <a:srgbClr val="00275D"/>
                </a:solidFill>
                <a:cs typeface="+mn-cs"/>
              </a:defRPr>
            </a:lvl1pPr>
          </a:lstStyle>
          <a:p>
            <a:fld id="{9E17E7F7-6BB6-470D-BD23-0C28E9B81CEE}" type="datetime1">
              <a:rPr lang="nl-NL" smtClean="0"/>
              <a:pPr/>
              <a:t>7-4-2014</a:t>
            </a:fld>
            <a:endParaRPr lang="nl-NL"/>
          </a:p>
        </p:txBody>
      </p:sp>
      <p:sp>
        <p:nvSpPr>
          <p:cNvPr id="20" name="Tijdelijke aanduiding voor voettekst 4"/>
          <p:cNvSpPr>
            <a:spLocks noGrp="1"/>
          </p:cNvSpPr>
          <p:nvPr>
            <p:ph type="ftr" sz="quarter" idx="3"/>
          </p:nvPr>
        </p:nvSpPr>
        <p:spPr bwMode="auto">
          <a:xfrm>
            <a:off x="1844675" y="7210425"/>
            <a:ext cx="5145088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59" tIns="45481" rIns="90959" bIns="45481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solidFill>
                  <a:srgbClr val="00275D"/>
                </a:solidFill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21" name="Tijdelijke aanduiding voor dianummer 5"/>
          <p:cNvSpPr>
            <a:spLocks noGrp="1"/>
          </p:cNvSpPr>
          <p:nvPr>
            <p:ph type="sldNum" sz="quarter" idx="4"/>
          </p:nvPr>
        </p:nvSpPr>
        <p:spPr bwMode="auto">
          <a:xfrm>
            <a:off x="131763" y="7210425"/>
            <a:ext cx="157321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59" tIns="45481" rIns="90959" bIns="45481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solidFill>
                  <a:srgbClr val="00275D"/>
                </a:solidFill>
                <a:cs typeface="+mn-cs"/>
              </a:defRPr>
            </a:lvl1pPr>
          </a:lstStyle>
          <a:p>
            <a:fld id="{C1482621-AE00-4B87-B063-07BC0F8A2155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844675" y="279400"/>
            <a:ext cx="8396288" cy="6445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3089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844675" y="1492250"/>
            <a:ext cx="8428038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307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1042988" rtl="0" eaLnBrk="1" fontAlgn="base" hangingPunct="1">
        <a:spcBef>
          <a:spcPct val="0"/>
        </a:spcBef>
        <a:spcAft>
          <a:spcPct val="0"/>
        </a:spcAft>
        <a:defRPr sz="2100" kern="1200" cap="all">
          <a:solidFill>
            <a:srgbClr val="00275D"/>
          </a:solidFill>
          <a:latin typeface="+mj-lt"/>
          <a:ea typeface="+mj-ea"/>
          <a:cs typeface="+mj-cs"/>
        </a:defRPr>
      </a:lvl1pPr>
      <a:lvl2pPr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2pPr>
      <a:lvl3pPr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3pPr>
      <a:lvl4pPr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4pPr>
      <a:lvl5pPr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5pPr>
      <a:lvl6pPr marL="457200"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6pPr>
      <a:lvl7pPr marL="914400"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7pPr>
      <a:lvl8pPr marL="1371600"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8pPr>
      <a:lvl9pPr marL="1828800"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9pPr>
    </p:titleStyle>
    <p:bodyStyle>
      <a:lvl1pPr marL="390525" indent="-390525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275D"/>
          </a:solidFill>
          <a:latin typeface="+mn-lt"/>
          <a:ea typeface="+mn-ea"/>
          <a:cs typeface="+mn-cs"/>
        </a:defRPr>
      </a:lvl1pPr>
      <a:lvl2pPr marL="846138" indent="-327025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275D"/>
          </a:solidFill>
          <a:latin typeface="+mn-lt"/>
          <a:ea typeface="+mn-ea"/>
          <a:cs typeface="+mn-cs"/>
        </a:defRPr>
      </a:lvl2pPr>
      <a:lvl3pPr marL="1303338" indent="-260350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275D"/>
          </a:solidFill>
          <a:latin typeface="+mn-lt"/>
          <a:ea typeface="+mn-ea"/>
          <a:cs typeface="+mn-cs"/>
        </a:defRPr>
      </a:lvl3pPr>
      <a:lvl4pPr marL="1824038" indent="-263525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275D"/>
          </a:solidFill>
          <a:latin typeface="+mn-lt"/>
          <a:ea typeface="+mn-ea"/>
          <a:cs typeface="+mn-cs"/>
        </a:defRPr>
      </a:lvl4pPr>
      <a:lvl5pPr marL="2344738" indent="-258763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00275D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datum 3"/>
          <p:cNvSpPr>
            <a:spLocks noGrp="1"/>
          </p:cNvSpPr>
          <p:nvPr>
            <p:ph type="dt" sz="half" idx="2"/>
          </p:nvPr>
        </p:nvSpPr>
        <p:spPr bwMode="auto">
          <a:xfrm>
            <a:off x="7062788" y="7210425"/>
            <a:ext cx="164306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59" tIns="45481" rIns="90959" bIns="45481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solidFill>
                  <a:srgbClr val="00275D"/>
                </a:solidFill>
                <a:cs typeface="+mn-cs"/>
              </a:defRPr>
            </a:lvl1pPr>
          </a:lstStyle>
          <a:p>
            <a:fld id="{9E17E7F7-6BB6-470D-BD23-0C28E9B81CEE}" type="datetime1">
              <a:rPr lang="nl-NL" smtClean="0"/>
              <a:pPr/>
              <a:t>7-4-2014</a:t>
            </a:fld>
            <a:endParaRPr lang="nl-NL"/>
          </a:p>
        </p:txBody>
      </p:sp>
      <p:sp>
        <p:nvSpPr>
          <p:cNvPr id="20" name="Tijdelijke aanduiding voor voettekst 4"/>
          <p:cNvSpPr>
            <a:spLocks noGrp="1"/>
          </p:cNvSpPr>
          <p:nvPr>
            <p:ph type="ftr" sz="quarter" idx="3"/>
          </p:nvPr>
        </p:nvSpPr>
        <p:spPr bwMode="auto">
          <a:xfrm>
            <a:off x="1844675" y="7210425"/>
            <a:ext cx="5145088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59" tIns="45481" rIns="90959" bIns="45481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solidFill>
                  <a:srgbClr val="00275D"/>
                </a:solidFill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21" name="Tijdelijke aanduiding voor dianummer 5"/>
          <p:cNvSpPr>
            <a:spLocks noGrp="1"/>
          </p:cNvSpPr>
          <p:nvPr>
            <p:ph type="sldNum" sz="quarter" idx="4"/>
          </p:nvPr>
        </p:nvSpPr>
        <p:spPr bwMode="auto">
          <a:xfrm>
            <a:off x="131763" y="7210425"/>
            <a:ext cx="157321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59" tIns="45481" rIns="90959" bIns="45481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solidFill>
                  <a:srgbClr val="00275D"/>
                </a:solidFill>
                <a:cs typeface="+mn-cs"/>
              </a:defRPr>
            </a:lvl1pPr>
          </a:lstStyle>
          <a:p>
            <a:fld id="{C1482621-AE00-4B87-B063-07BC0F8A2155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844675" y="279400"/>
            <a:ext cx="8396288" cy="6445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3089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844675" y="1492250"/>
            <a:ext cx="8428038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26420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1042988" rtl="0" eaLnBrk="1" fontAlgn="base" hangingPunct="1">
        <a:spcBef>
          <a:spcPct val="0"/>
        </a:spcBef>
        <a:spcAft>
          <a:spcPct val="0"/>
        </a:spcAft>
        <a:defRPr sz="2100" kern="1200" cap="all">
          <a:solidFill>
            <a:srgbClr val="00275D"/>
          </a:solidFill>
          <a:latin typeface="+mj-lt"/>
          <a:ea typeface="+mj-ea"/>
          <a:cs typeface="+mj-cs"/>
        </a:defRPr>
      </a:lvl1pPr>
      <a:lvl2pPr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2pPr>
      <a:lvl3pPr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3pPr>
      <a:lvl4pPr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4pPr>
      <a:lvl5pPr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5pPr>
      <a:lvl6pPr marL="457200"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6pPr>
      <a:lvl7pPr marL="914400"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7pPr>
      <a:lvl8pPr marL="1371600"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8pPr>
      <a:lvl9pPr marL="1828800" algn="l" defTabSz="1042988" rtl="0" eaLnBrk="1" fontAlgn="base" hangingPunct="1">
        <a:spcBef>
          <a:spcPct val="0"/>
        </a:spcBef>
        <a:spcAft>
          <a:spcPct val="0"/>
        </a:spcAft>
        <a:defRPr sz="2100">
          <a:solidFill>
            <a:srgbClr val="00275D"/>
          </a:solidFill>
          <a:latin typeface="Arial" charset="0"/>
          <a:cs typeface="Arial" charset="0"/>
        </a:defRPr>
      </a:lvl9pPr>
    </p:titleStyle>
    <p:bodyStyle>
      <a:lvl1pPr marL="390525" indent="-390525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275D"/>
          </a:solidFill>
          <a:latin typeface="+mn-lt"/>
          <a:ea typeface="+mn-ea"/>
          <a:cs typeface="+mn-cs"/>
        </a:defRPr>
      </a:lvl1pPr>
      <a:lvl2pPr marL="846138" indent="-327025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275D"/>
          </a:solidFill>
          <a:latin typeface="+mn-lt"/>
          <a:ea typeface="+mn-ea"/>
          <a:cs typeface="+mn-cs"/>
        </a:defRPr>
      </a:lvl2pPr>
      <a:lvl3pPr marL="1303338" indent="-260350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275D"/>
          </a:solidFill>
          <a:latin typeface="+mn-lt"/>
          <a:ea typeface="+mn-ea"/>
          <a:cs typeface="+mn-cs"/>
        </a:defRPr>
      </a:lvl3pPr>
      <a:lvl4pPr marL="1824038" indent="-263525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275D"/>
          </a:solidFill>
          <a:latin typeface="+mn-lt"/>
          <a:ea typeface="+mn-ea"/>
          <a:cs typeface="+mn-cs"/>
        </a:defRPr>
      </a:lvl4pPr>
      <a:lvl5pPr marL="2344738" indent="-258763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00275D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4.png"/><Relationship Id="rId5" Type="http://schemas.openxmlformats.org/officeDocument/2006/relationships/image" Target="../media/image20.jpe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0.jpe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openxmlformats.org/officeDocument/2006/relationships/image" Target="../media/image30.jpe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wmf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0.jpeg"/><Relationship Id="rId7" Type="http://schemas.openxmlformats.org/officeDocument/2006/relationships/image" Target="../media/image4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 bwMode="auto">
          <a:xfrm>
            <a:off x="378148" y="2600275"/>
            <a:ext cx="5976664" cy="2476500"/>
          </a:xfrm>
          <a:noFill/>
        </p:spPr>
        <p:txBody>
          <a:bodyPr/>
          <a:lstStyle/>
          <a:p>
            <a:r>
              <a:rPr lang="en-GB" sz="2400" dirty="0" smtClean="0"/>
              <a:t>Workshop: “Entrepreneurship and Risk Taking in Family Businesses”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3200" dirty="0" smtClean="0"/>
              <a:t> 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>Friday March 7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2014</a:t>
            </a:r>
            <a:endParaRPr lang="en-GB" sz="2000" dirty="0"/>
          </a:p>
        </p:txBody>
      </p:sp>
      <p:sp>
        <p:nvSpPr>
          <p:cNvPr id="7" name="Rectangle 3"/>
          <p:cNvSpPr>
            <a:spLocks noGrp="1"/>
          </p:cNvSpPr>
          <p:nvPr>
            <p:ph type="subTitle" idx="1"/>
          </p:nvPr>
        </p:nvSpPr>
        <p:spPr>
          <a:xfrm>
            <a:off x="488255" y="5375771"/>
            <a:ext cx="5074469" cy="1573212"/>
          </a:xfrm>
        </p:spPr>
        <p:txBody>
          <a:bodyPr/>
          <a:lstStyle/>
          <a:p>
            <a:pPr eaLnBrk="1" hangingPunct="1"/>
            <a:endParaRPr lang="en-GB" sz="1400" dirty="0">
              <a:ea typeface="ＭＳ Ｐゴシック" charset="0"/>
            </a:endParaRPr>
          </a:p>
        </p:txBody>
      </p:sp>
      <p:sp>
        <p:nvSpPr>
          <p:cNvPr id="2" name="Tijdelijke aanduiding voor titel 1"/>
          <p:cNvSpPr>
            <a:spLocks/>
          </p:cNvSpPr>
          <p:nvPr/>
        </p:nvSpPr>
        <p:spPr bwMode="auto">
          <a:xfrm>
            <a:off x="522288" y="1547813"/>
            <a:ext cx="964882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1042988">
              <a:spcBef>
                <a:spcPct val="0"/>
              </a:spcBef>
            </a:pPr>
            <a:endParaRPr lang="en-GB" sz="20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38788" y="2556495"/>
            <a:ext cx="24482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6A55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23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5859" y="0"/>
            <a:ext cx="10081683" cy="1127781"/>
          </a:xfrm>
          <a:prstGeom prst="rect">
            <a:avLst/>
          </a:prstGeom>
          <a:solidFill>
            <a:srgbClr val="006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15" dirty="0">
              <a:solidFill>
                <a:prstClr val="white"/>
              </a:solidFill>
            </a:endParaRPr>
          </a:p>
        </p:txBody>
      </p:sp>
      <p:pic>
        <p:nvPicPr>
          <p:cNvPr id="8" name="Picture 2" descr="D:\Data\Walraven_logo_CI2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3331" y="93982"/>
            <a:ext cx="2609817" cy="916997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802005" y="396917"/>
            <a:ext cx="9182033" cy="55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1907" rIns="0" bIns="11907" numCol="1" anchor="ctr" anchorCtr="0" compatLnSpc="1">
            <a:prstTxWarp prst="textNoShape">
              <a:avLst/>
            </a:prstTxWarp>
          </a:bodyPr>
          <a:lstStyle/>
          <a:p>
            <a:r>
              <a:rPr lang="en-US" sz="2426" b="1" dirty="0">
                <a:solidFill>
                  <a:prstClr val="white"/>
                </a:solidFill>
              </a:rPr>
              <a:t>Transfer responsibility to the next generation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Footer Placeholder 5"/>
          <p:cNvSpPr txBox="1">
            <a:spLocks/>
          </p:cNvSpPr>
          <p:nvPr/>
        </p:nvSpPr>
        <p:spPr bwMode="auto">
          <a:xfrm>
            <a:off x="3020838" y="7216456"/>
            <a:ext cx="4469971" cy="2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1907" rIns="0" bIns="11907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378047" indent="-84011" defTabSz="1008126">
              <a:spcBef>
                <a:spcPct val="20000"/>
              </a:spcBef>
              <a:defRPr/>
            </a:pPr>
            <a:r>
              <a:rPr lang="en-GB" sz="1544" kern="0">
                <a:solidFill>
                  <a:prstClr val="white">
                    <a:lumMod val="65000"/>
                  </a:prstClr>
                </a:solidFill>
                <a:latin typeface="Arial"/>
              </a:rPr>
              <a:t>Entrepreneurship and risk taking in family firms RSM 07-03-14</a:t>
            </a:r>
            <a:endParaRPr lang="en-GB" sz="1544" kern="0" dirty="0">
              <a:solidFill>
                <a:prstClr val="white">
                  <a:lumMod val="65000"/>
                </a:prstClr>
              </a:solidFill>
              <a:latin typeface="Arial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5231733" y="1127189"/>
            <a:ext cx="5155809" cy="5938392"/>
          </a:xfrm>
          <a:solidFill>
            <a:srgbClr val="DBE5DE"/>
          </a:solidFill>
          <a:ln>
            <a:solidFill>
              <a:srgbClr val="EDEDED"/>
            </a:solidFill>
          </a:ln>
        </p:spPr>
        <p:txBody>
          <a:bodyPr vert="horz" wrap="square" lIns="515992" tIns="238150" rIns="119075" bIns="119075" numCol="1" anchor="t" anchorCtr="0" compatLnSpc="1">
            <a:prstTxWarp prst="textNoShape">
              <a:avLst/>
            </a:prstTxWarp>
          </a:bodyPr>
          <a:lstStyle/>
          <a:p>
            <a:r>
              <a:rPr lang="en-US" sz="1764" dirty="0">
                <a:solidFill>
                  <a:schemeClr val="tx1"/>
                </a:solidFill>
              </a:rPr>
              <a:t>Started 5 years ago</a:t>
            </a:r>
          </a:p>
          <a:p>
            <a:pPr lvl="1"/>
            <a:r>
              <a:rPr lang="en-US" sz="1764" dirty="0">
                <a:solidFill>
                  <a:schemeClr val="tx1"/>
                </a:solidFill>
              </a:rPr>
              <a:t>Building network (</a:t>
            </a:r>
            <a:r>
              <a:rPr lang="en-US" sz="1764" dirty="0" err="1">
                <a:solidFill>
                  <a:schemeClr val="tx1"/>
                </a:solidFill>
              </a:rPr>
              <a:t>f.e</a:t>
            </a:r>
            <a:r>
              <a:rPr lang="en-US" sz="1764" dirty="0">
                <a:solidFill>
                  <a:schemeClr val="tx1"/>
                </a:solidFill>
              </a:rPr>
              <a:t>. </a:t>
            </a:r>
            <a:r>
              <a:rPr lang="en-US" sz="1764" dirty="0" err="1">
                <a:solidFill>
                  <a:schemeClr val="tx1"/>
                </a:solidFill>
              </a:rPr>
              <a:t>Fbned</a:t>
            </a:r>
            <a:r>
              <a:rPr lang="en-US" sz="1764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1764" dirty="0">
                <a:solidFill>
                  <a:schemeClr val="tx1"/>
                </a:solidFill>
              </a:rPr>
              <a:t>Dialogue with all stakeholders</a:t>
            </a:r>
          </a:p>
          <a:p>
            <a:pPr lvl="2"/>
            <a:r>
              <a:rPr lang="en-US" sz="1764" dirty="0">
                <a:solidFill>
                  <a:schemeClr val="tx1"/>
                </a:solidFill>
              </a:rPr>
              <a:t>Family</a:t>
            </a:r>
          </a:p>
          <a:p>
            <a:pPr lvl="2"/>
            <a:r>
              <a:rPr lang="en-US" sz="1764" dirty="0">
                <a:solidFill>
                  <a:schemeClr val="tx1"/>
                </a:solidFill>
              </a:rPr>
              <a:t>Owners </a:t>
            </a:r>
          </a:p>
          <a:p>
            <a:pPr lvl="1">
              <a:buNone/>
            </a:pPr>
            <a:r>
              <a:rPr lang="en-US" sz="1764" dirty="0">
                <a:solidFill>
                  <a:schemeClr val="tx1"/>
                </a:solidFill>
              </a:rPr>
              <a:t>		(certificate holders, family)</a:t>
            </a:r>
          </a:p>
          <a:p>
            <a:pPr lvl="2"/>
            <a:r>
              <a:rPr lang="en-US" sz="1764" dirty="0">
                <a:solidFill>
                  <a:schemeClr val="tx1"/>
                </a:solidFill>
              </a:rPr>
              <a:t>Supervisory board</a:t>
            </a:r>
          </a:p>
          <a:p>
            <a:pPr lvl="2"/>
            <a:r>
              <a:rPr lang="en-US" sz="1764" dirty="0">
                <a:solidFill>
                  <a:schemeClr val="tx1"/>
                </a:solidFill>
              </a:rPr>
              <a:t>Statuary directors</a:t>
            </a:r>
          </a:p>
          <a:p>
            <a:pPr lvl="2"/>
            <a:r>
              <a:rPr lang="en-US" sz="1764" dirty="0">
                <a:solidFill>
                  <a:schemeClr val="tx1"/>
                </a:solidFill>
              </a:rPr>
              <a:t>Management</a:t>
            </a:r>
          </a:p>
          <a:p>
            <a:pPr lvl="2"/>
            <a:r>
              <a:rPr lang="en-US" sz="1764" dirty="0">
                <a:solidFill>
                  <a:schemeClr val="tx1"/>
                </a:solidFill>
              </a:rPr>
              <a:t>Employees</a:t>
            </a:r>
          </a:p>
          <a:p>
            <a:r>
              <a:rPr lang="en-US" sz="1764" dirty="0">
                <a:solidFill>
                  <a:schemeClr val="tx1"/>
                </a:solidFill>
              </a:rPr>
              <a:t>Management development</a:t>
            </a:r>
          </a:p>
          <a:p>
            <a:r>
              <a:rPr lang="en-US" sz="1764" dirty="0">
                <a:solidFill>
                  <a:schemeClr val="tx1"/>
                </a:solidFill>
              </a:rPr>
              <a:t>Corporate governance</a:t>
            </a:r>
          </a:p>
          <a:p>
            <a:pPr lvl="1"/>
            <a:r>
              <a:rPr lang="en-US" sz="1764" dirty="0">
                <a:solidFill>
                  <a:schemeClr val="tx1"/>
                </a:solidFill>
              </a:rPr>
              <a:t>Legal, tax</a:t>
            </a:r>
          </a:p>
          <a:p>
            <a:pPr lvl="1"/>
            <a:r>
              <a:rPr lang="en-US" sz="1764" dirty="0">
                <a:solidFill>
                  <a:schemeClr val="tx1"/>
                </a:solidFill>
              </a:rPr>
              <a:t>Company statutes</a:t>
            </a:r>
          </a:p>
          <a:p>
            <a:pPr lvl="1"/>
            <a:r>
              <a:rPr lang="en-US" sz="1764" dirty="0">
                <a:solidFill>
                  <a:schemeClr val="tx1"/>
                </a:solidFill>
              </a:rPr>
              <a:t>Structure, strategic clock</a:t>
            </a:r>
          </a:p>
          <a:p>
            <a:r>
              <a:rPr lang="en-US" sz="1764" dirty="0">
                <a:solidFill>
                  <a:schemeClr val="tx1"/>
                </a:solidFill>
              </a:rPr>
              <a:t>Continues corporate dialogue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858" y="946262"/>
            <a:ext cx="4934718" cy="613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649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2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2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20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20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0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20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20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20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20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2000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2000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2000"/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2000"/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2000"/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2000"/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2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2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 animBg="1"/>
      <p:bldP spid="22" grpI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973" y="2114260"/>
            <a:ext cx="4542009" cy="4510899"/>
          </a:xfrm>
          <a:prstGeom prst="rect">
            <a:avLst/>
          </a:prstGeom>
        </p:spPr>
      </p:pic>
      <p:pic>
        <p:nvPicPr>
          <p:cNvPr id="13" name="Afbeelding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29483" y="2147403"/>
            <a:ext cx="5058059" cy="4522379"/>
          </a:xfrm>
          <a:prstGeom prst="rect">
            <a:avLst/>
          </a:prstGeom>
        </p:spPr>
      </p:pic>
      <p:sp>
        <p:nvSpPr>
          <p:cNvPr id="14" name="Gelijkbenige driehoek 5"/>
          <p:cNvSpPr/>
          <p:nvPr/>
        </p:nvSpPr>
        <p:spPr>
          <a:xfrm>
            <a:off x="4385791" y="1377479"/>
            <a:ext cx="1837807" cy="100816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2315">
              <a:solidFill>
                <a:prstClr val="white"/>
              </a:solidFill>
            </a:endParaRPr>
          </a:p>
        </p:txBody>
      </p:sp>
      <p:sp>
        <p:nvSpPr>
          <p:cNvPr id="15" name="Afgeronde rechthoek 2"/>
          <p:cNvSpPr/>
          <p:nvPr/>
        </p:nvSpPr>
        <p:spPr>
          <a:xfrm>
            <a:off x="743432" y="2385648"/>
            <a:ext cx="9175032" cy="3080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2315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6" name="Tekstvak 13"/>
          <p:cNvSpPr txBox="1"/>
          <p:nvPr/>
        </p:nvSpPr>
        <p:spPr>
          <a:xfrm>
            <a:off x="4546952" y="1689146"/>
            <a:ext cx="1620124" cy="2959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323" b="1" dirty="0">
                <a:solidFill>
                  <a:srgbClr val="6A5546">
                    <a:lumMod val="75000"/>
                    <a:lumOff val="25000"/>
                  </a:srgbClr>
                </a:solidFill>
              </a:rPr>
              <a:t>FAMILIESTATUUT</a:t>
            </a:r>
          </a:p>
        </p:txBody>
      </p:sp>
      <p:sp>
        <p:nvSpPr>
          <p:cNvPr id="17" name="Tekstvak 7"/>
          <p:cNvSpPr txBox="1"/>
          <p:nvPr/>
        </p:nvSpPr>
        <p:spPr>
          <a:xfrm>
            <a:off x="6822198" y="2385648"/>
            <a:ext cx="1683731" cy="2959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323" b="1" dirty="0">
                <a:solidFill>
                  <a:srgbClr val="6A5546">
                    <a:lumMod val="75000"/>
                    <a:lumOff val="25000"/>
                  </a:srgbClr>
                </a:solidFill>
              </a:rPr>
              <a:t>FAMILIEOVERLEG</a:t>
            </a:r>
          </a:p>
        </p:txBody>
      </p:sp>
      <p:sp>
        <p:nvSpPr>
          <p:cNvPr id="18" name="Tekstvak 3"/>
          <p:cNvSpPr txBox="1"/>
          <p:nvPr/>
        </p:nvSpPr>
        <p:spPr>
          <a:xfrm>
            <a:off x="2061403" y="2385648"/>
            <a:ext cx="1683731" cy="2959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323" b="1" dirty="0">
                <a:solidFill>
                  <a:srgbClr val="6A5546">
                    <a:lumMod val="75000"/>
                    <a:lumOff val="25000"/>
                  </a:srgbClr>
                </a:solidFill>
              </a:rPr>
              <a:t>FAMILIEOVERLEG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5859" y="0"/>
            <a:ext cx="10081683" cy="1127781"/>
          </a:xfrm>
          <a:prstGeom prst="rect">
            <a:avLst/>
          </a:prstGeom>
          <a:solidFill>
            <a:srgbClr val="006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15">
              <a:solidFill>
                <a:prstClr val="white"/>
              </a:solidFill>
            </a:endParaRPr>
          </a:p>
        </p:txBody>
      </p:sp>
      <p:pic>
        <p:nvPicPr>
          <p:cNvPr id="20" name="Picture 2" descr="D:\Data\Walraven_logo_CI2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3331" y="93982"/>
            <a:ext cx="2609817" cy="916997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802005" y="396917"/>
            <a:ext cx="9182033" cy="55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1907" rIns="0" bIns="11907" numCol="1" anchor="ctr" anchorCtr="0" compatLnSpc="1">
            <a:prstTxWarp prst="textNoShape">
              <a:avLst/>
            </a:prstTxWarp>
          </a:bodyPr>
          <a:lstStyle/>
          <a:p>
            <a:pPr defTabSz="1008126">
              <a:spcBef>
                <a:spcPct val="0"/>
              </a:spcBef>
              <a:defRPr/>
            </a:pPr>
            <a:r>
              <a:rPr lang="en-US" sz="2205" b="1" kern="0" dirty="0">
                <a:solidFill>
                  <a:prstClr val="white"/>
                </a:solidFill>
                <a:latin typeface="Arial"/>
              </a:rPr>
              <a:t>Transfer responsibility to the next generation</a:t>
            </a:r>
          </a:p>
        </p:txBody>
      </p:sp>
      <p:sp>
        <p:nvSpPr>
          <p:cNvPr id="23" name="Footer Placeholder 5"/>
          <p:cNvSpPr txBox="1">
            <a:spLocks/>
          </p:cNvSpPr>
          <p:nvPr/>
        </p:nvSpPr>
        <p:spPr bwMode="auto">
          <a:xfrm>
            <a:off x="3020838" y="7216456"/>
            <a:ext cx="4469971" cy="2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1907" rIns="0" bIns="11907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378047" indent="-84011" defTabSz="1008126">
              <a:spcBef>
                <a:spcPct val="20000"/>
              </a:spcBef>
              <a:defRPr/>
            </a:pPr>
            <a:r>
              <a:rPr lang="en-GB" sz="1544" kern="0" dirty="0">
                <a:solidFill>
                  <a:prstClr val="white">
                    <a:lumMod val="65000"/>
                  </a:prstClr>
                </a:solidFill>
                <a:latin typeface="Arial"/>
              </a:rPr>
              <a:t>Entrepreneurship and risk taking in family firms RSM 07-03-14</a:t>
            </a:r>
          </a:p>
        </p:txBody>
      </p:sp>
      <p:pic>
        <p:nvPicPr>
          <p:cNvPr id="24" name="Picture 2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7872" y="2064154"/>
            <a:ext cx="5615960" cy="372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973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05859" y="0"/>
            <a:ext cx="10081683" cy="1127781"/>
          </a:xfrm>
          <a:prstGeom prst="rect">
            <a:avLst/>
          </a:prstGeom>
          <a:solidFill>
            <a:srgbClr val="006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15">
              <a:solidFill>
                <a:prstClr val="white"/>
              </a:solidFill>
            </a:endParaRPr>
          </a:p>
        </p:txBody>
      </p:sp>
      <p:pic>
        <p:nvPicPr>
          <p:cNvPr id="20" name="Picture 2" descr="D:\Data\Walraven_logo_CI2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3331" y="93982"/>
            <a:ext cx="2609817" cy="916997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802005" y="396917"/>
            <a:ext cx="9182033" cy="55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1907" rIns="0" bIns="11907" numCol="1" anchor="ctr" anchorCtr="0" compatLnSpc="1">
            <a:prstTxWarp prst="textNoShape">
              <a:avLst/>
            </a:prstTxWarp>
          </a:bodyPr>
          <a:lstStyle/>
          <a:p>
            <a:pPr defTabSz="1008126">
              <a:spcBef>
                <a:spcPct val="0"/>
              </a:spcBef>
              <a:defRPr/>
            </a:pPr>
            <a:r>
              <a:rPr lang="en-US" sz="2646" b="1" kern="0" dirty="0">
                <a:solidFill>
                  <a:prstClr val="white"/>
                </a:solidFill>
                <a:latin typeface="Arial"/>
              </a:rPr>
              <a:t>Lessons learned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b="2084"/>
          <a:stretch>
            <a:fillRect/>
          </a:stretch>
        </p:blipFill>
        <p:spPr bwMode="auto">
          <a:xfrm>
            <a:off x="5058652" y="1122714"/>
            <a:ext cx="12410864" cy="397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305858" y="1127189"/>
            <a:ext cx="5355894" cy="5938392"/>
          </a:xfrm>
          <a:solidFill>
            <a:srgbClr val="DBE5DE"/>
          </a:solidFill>
          <a:ln>
            <a:solidFill>
              <a:srgbClr val="EDEDED"/>
            </a:solidFill>
          </a:ln>
        </p:spPr>
        <p:txBody>
          <a:bodyPr vert="horz" wrap="square" lIns="515992" tIns="238150" rIns="119075" bIns="119075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Take your time</a:t>
            </a:r>
          </a:p>
          <a:p>
            <a:r>
              <a:rPr lang="en-US" dirty="0" smtClean="0"/>
              <a:t>Build a network</a:t>
            </a:r>
          </a:p>
          <a:p>
            <a:r>
              <a:rPr lang="en-US" dirty="0" smtClean="0"/>
              <a:t>Open minded</a:t>
            </a:r>
          </a:p>
          <a:p>
            <a:r>
              <a:rPr lang="en-US" dirty="0" smtClean="0"/>
              <a:t>Chose what feels right for you !</a:t>
            </a:r>
          </a:p>
          <a:p>
            <a:r>
              <a:rPr lang="en-US" dirty="0" smtClean="0"/>
              <a:t>Find your balance between Rationality &lt;-&gt; Emotions </a:t>
            </a:r>
            <a:r>
              <a:rPr lang="en-US" dirty="0" err="1" smtClean="0"/>
              <a:t>Entrepeneurship</a:t>
            </a:r>
            <a:r>
              <a:rPr lang="en-US" dirty="0" smtClean="0"/>
              <a:t> &lt;-&gt; Management</a:t>
            </a:r>
          </a:p>
          <a:p>
            <a:r>
              <a:rPr lang="en-US" dirty="0" smtClean="0"/>
              <a:t>Continuous dialogue</a:t>
            </a:r>
          </a:p>
          <a:p>
            <a:r>
              <a:rPr lang="en-US" dirty="0" smtClean="0"/>
              <a:t>Leadership</a:t>
            </a:r>
          </a:p>
        </p:txBody>
      </p:sp>
      <p:pic>
        <p:nvPicPr>
          <p:cNvPr id="24" name="Picture 5" descr="http://www.bartvandenbelt.nl/wp-content/uploads/2011/04/teambuilding-worksho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859" y="5076848"/>
            <a:ext cx="10085184" cy="196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Footer Placeholder 5"/>
          <p:cNvSpPr txBox="1">
            <a:spLocks/>
          </p:cNvSpPr>
          <p:nvPr/>
        </p:nvSpPr>
        <p:spPr bwMode="auto">
          <a:xfrm>
            <a:off x="3020838" y="7216456"/>
            <a:ext cx="4469971" cy="2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1907" rIns="0" bIns="11907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378047" indent="-84011" defTabSz="1008126">
              <a:spcBef>
                <a:spcPct val="20000"/>
              </a:spcBef>
              <a:defRPr/>
            </a:pPr>
            <a:r>
              <a:rPr lang="en-GB" sz="1544" kern="0" dirty="0">
                <a:solidFill>
                  <a:prstClr val="white">
                    <a:lumMod val="65000"/>
                  </a:prstClr>
                </a:solidFill>
                <a:latin typeface="Arial"/>
              </a:rPr>
              <a:t>Entrepreneurship and risk taking in family firms RSM 07-03-14</a:t>
            </a:r>
          </a:p>
        </p:txBody>
      </p:sp>
    </p:spTree>
    <p:extLst>
      <p:ext uri="{BB962C8B-B14F-4D97-AF65-F5344CB8AC3E}">
        <p14:creationId xmlns:p14="http://schemas.microsoft.com/office/powerpoint/2010/main" val="5318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1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10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10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 animBg="1"/>
      <p:bldP spid="23" grpI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305859" y="0"/>
            <a:ext cx="10081683" cy="1127781"/>
          </a:xfrm>
          <a:prstGeom prst="rect">
            <a:avLst/>
          </a:prstGeom>
          <a:solidFill>
            <a:srgbClr val="006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15">
              <a:solidFill>
                <a:prstClr val="white"/>
              </a:solidFill>
            </a:endParaRPr>
          </a:p>
        </p:txBody>
      </p:sp>
      <p:pic>
        <p:nvPicPr>
          <p:cNvPr id="41" name="Picture 2" descr="D:\Data\Walraven_logo_CI2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3331" y="93982"/>
            <a:ext cx="2609817" cy="916997"/>
          </a:xfrm>
          <a:prstGeom prst="rect">
            <a:avLst/>
          </a:prstGeom>
          <a:noFill/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02005" y="396917"/>
            <a:ext cx="9182033" cy="556593"/>
          </a:xfrm>
        </p:spPr>
        <p:txBody>
          <a:bodyPr/>
          <a:lstStyle/>
          <a:p>
            <a:r>
              <a:rPr lang="en-US" sz="1985" dirty="0">
                <a:solidFill>
                  <a:schemeClr val="bg1"/>
                </a:solidFill>
              </a:rPr>
              <a:t>We are your partner in the global installation market !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869" y="1444436"/>
            <a:ext cx="10072637" cy="5636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073428" y="2697177"/>
            <a:ext cx="6651291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820" b="1" dirty="0" err="1">
                <a:ln w="12700">
                  <a:solidFill>
                    <a:srgbClr val="00275D">
                      <a:satMod val="155000"/>
                    </a:srgbClr>
                  </a:solidFill>
                  <a:prstDash val="solid"/>
                </a:ln>
                <a:solidFill>
                  <a:srgbClr val="0069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</a:t>
            </a:r>
            <a:r>
              <a:rPr lang="nl-NL" sz="8820" b="1" dirty="0">
                <a:ln w="12700">
                  <a:solidFill>
                    <a:srgbClr val="00275D">
                      <a:satMod val="155000"/>
                    </a:srgbClr>
                  </a:solidFill>
                  <a:prstDash val="solid"/>
                </a:ln>
                <a:solidFill>
                  <a:srgbClr val="0069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nl-NL" sz="8820" b="1" dirty="0" err="1">
                <a:ln w="12700">
                  <a:solidFill>
                    <a:srgbClr val="00275D">
                      <a:satMod val="155000"/>
                    </a:srgbClr>
                  </a:solidFill>
                  <a:prstDash val="solid"/>
                </a:ln>
                <a:solidFill>
                  <a:srgbClr val="0069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</a:t>
            </a:r>
            <a:r>
              <a:rPr lang="nl-NL" sz="8820" b="1" dirty="0">
                <a:ln w="12700">
                  <a:solidFill>
                    <a:srgbClr val="00275D">
                      <a:satMod val="155000"/>
                    </a:srgbClr>
                  </a:solidFill>
                  <a:prstDash val="solid"/>
                </a:ln>
                <a:solidFill>
                  <a:srgbClr val="0069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!</a:t>
            </a:r>
          </a:p>
        </p:txBody>
      </p:sp>
      <p:sp>
        <p:nvSpPr>
          <p:cNvPr id="13" name="Footer Placeholder 5"/>
          <p:cNvSpPr txBox="1">
            <a:spLocks/>
          </p:cNvSpPr>
          <p:nvPr/>
        </p:nvSpPr>
        <p:spPr bwMode="auto">
          <a:xfrm>
            <a:off x="3020838" y="7216456"/>
            <a:ext cx="4469971" cy="2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1907" rIns="0" bIns="11907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378047" indent="-84011" defTabSz="1008126">
              <a:spcBef>
                <a:spcPct val="20000"/>
              </a:spcBef>
              <a:defRPr/>
            </a:pPr>
            <a:r>
              <a:rPr lang="en-GB" sz="1544" kern="0" dirty="0">
                <a:solidFill>
                  <a:prstClr val="white">
                    <a:lumMod val="65000"/>
                  </a:prstClr>
                </a:solidFill>
                <a:latin typeface="Arial"/>
              </a:rPr>
              <a:t>Entrepreneurship and risk taking in family firms RSM 07-03-14</a:t>
            </a:r>
          </a:p>
        </p:txBody>
      </p:sp>
      <p:sp>
        <p:nvSpPr>
          <p:cNvPr id="8" name="Rectangle 7"/>
          <p:cNvSpPr/>
          <p:nvPr/>
        </p:nvSpPr>
        <p:spPr>
          <a:xfrm>
            <a:off x="305859" y="5447866"/>
            <a:ext cx="10081683" cy="1429059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15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19128" y="5447867"/>
            <a:ext cx="5093321" cy="855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961" b="1" dirty="0">
                <a:solidFill>
                  <a:srgbClr val="006950"/>
                </a:solidFill>
                <a:latin typeface="Arial" pitchFamily="34" charset="0"/>
              </a:rPr>
              <a:t>Walraven Group</a:t>
            </a:r>
            <a:endParaRPr lang="en-GB" sz="3969" b="1" dirty="0">
              <a:solidFill>
                <a:srgbClr val="00694E"/>
              </a:solidFill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35877" y="6321180"/>
            <a:ext cx="8131303" cy="448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315" b="1" i="1" dirty="0">
                <a:solidFill>
                  <a:srgbClr val="00694E"/>
                </a:solidFill>
                <a:latin typeface="Arial" pitchFamily="34" charset="0"/>
              </a:rPr>
              <a:t>Know-how, Innovation, Quality, System-thinking, Service</a:t>
            </a:r>
            <a:endParaRPr lang="en-US" sz="2315" i="1" dirty="0">
              <a:solidFill>
                <a:srgbClr val="6A55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752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 animBg="1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 bwMode="auto">
          <a:xfrm>
            <a:off x="378148" y="2600275"/>
            <a:ext cx="5976664" cy="2476500"/>
          </a:xfrm>
          <a:noFill/>
        </p:spPr>
        <p:txBody>
          <a:bodyPr/>
          <a:lstStyle/>
          <a:p>
            <a:r>
              <a:rPr lang="en-GB" sz="2400" dirty="0" smtClean="0"/>
              <a:t>Entrepreneurship and Risk Taking in FFs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3200" dirty="0" smtClean="0"/>
              <a:t> 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>Friday March 7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2014</a:t>
            </a:r>
            <a:endParaRPr lang="en-GB" sz="2000" dirty="0"/>
          </a:p>
        </p:txBody>
      </p:sp>
      <p:sp>
        <p:nvSpPr>
          <p:cNvPr id="7" name="Rectangle 3"/>
          <p:cNvSpPr>
            <a:spLocks noGrp="1"/>
          </p:cNvSpPr>
          <p:nvPr>
            <p:ph type="subTitle" idx="1"/>
          </p:nvPr>
        </p:nvSpPr>
        <p:spPr>
          <a:xfrm>
            <a:off x="488255" y="5375771"/>
            <a:ext cx="5074469" cy="1573212"/>
          </a:xfrm>
        </p:spPr>
        <p:txBody>
          <a:bodyPr/>
          <a:lstStyle/>
          <a:p>
            <a:pPr eaLnBrk="1" hangingPunct="1"/>
            <a:r>
              <a:rPr lang="en-GB" sz="2400" dirty="0" smtClean="0">
                <a:ea typeface="ＭＳ Ｐゴシック" charset="0"/>
              </a:rPr>
              <a:t>Pursey Heugens</a:t>
            </a:r>
          </a:p>
          <a:p>
            <a:pPr eaLnBrk="1" hangingPunct="1"/>
            <a:r>
              <a:rPr lang="en-GB" sz="1400" dirty="0" smtClean="0">
                <a:ea typeface="ＭＳ Ｐゴシック" charset="0"/>
              </a:rPr>
              <a:t>Professor of Organization Theory, Development, and Change</a:t>
            </a:r>
            <a:endParaRPr lang="en-GB" sz="1400" dirty="0">
              <a:ea typeface="ＭＳ Ｐゴシック" charset="0"/>
            </a:endParaRPr>
          </a:p>
        </p:txBody>
      </p:sp>
      <p:sp>
        <p:nvSpPr>
          <p:cNvPr id="2" name="Tijdelijke aanduiding voor titel 1"/>
          <p:cNvSpPr>
            <a:spLocks/>
          </p:cNvSpPr>
          <p:nvPr/>
        </p:nvSpPr>
        <p:spPr bwMode="auto">
          <a:xfrm>
            <a:off x="522288" y="1547813"/>
            <a:ext cx="964882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1042988">
              <a:spcBef>
                <a:spcPct val="0"/>
              </a:spcBef>
            </a:pPr>
            <a:endParaRPr lang="en-GB" sz="20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38788" y="2556495"/>
            <a:ext cx="24482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6A55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775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08" y="252239"/>
            <a:ext cx="10675292" cy="64294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A sensitizing exercise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86260" y="1260351"/>
            <a:ext cx="4824536" cy="521611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sz="2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CB89BC-5CFD-4672-86AA-BA51E7CCD91D}" type="slidenum">
              <a:rPr lang="nl-NL" smtClean="0"/>
              <a:pPr/>
              <a:t>15</a:t>
            </a:fld>
            <a:endParaRPr lang="nl-NL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/>
          <a:srcRect l="7429" r="7429"/>
          <a:stretch>
            <a:fillRect/>
          </a:stretch>
        </p:blipFill>
        <p:spPr>
          <a:xfrm>
            <a:off x="6498828" y="1548383"/>
            <a:ext cx="3886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222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08" y="252239"/>
            <a:ext cx="10675292" cy="64294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A sensitizing exercise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86260" y="1260351"/>
            <a:ext cx="4824536" cy="5216114"/>
          </a:xfrm>
        </p:spPr>
        <p:txBody>
          <a:bodyPr>
            <a:normAutofit/>
          </a:bodyPr>
          <a:lstStyle/>
          <a:p>
            <a:r>
              <a:rPr lang="en-US" sz="2800" dirty="0"/>
              <a:t>Suppose you owned a beautiful watch – one you are really proud of.</a:t>
            </a:r>
          </a:p>
          <a:p>
            <a:r>
              <a:rPr lang="en-US" sz="2800" dirty="0"/>
              <a:t>One day, you are out partying with your friends, and when you wake up the next morning, you realize you lost it.</a:t>
            </a:r>
          </a:p>
          <a:p>
            <a:r>
              <a:rPr lang="en-US" sz="2800" dirty="0"/>
              <a:t>What emotions are you likely to experience?</a:t>
            </a:r>
          </a:p>
          <a:p>
            <a:pPr>
              <a:lnSpc>
                <a:spcPct val="150000"/>
              </a:lnSpc>
            </a:pPr>
            <a:endParaRPr lang="en-US" sz="2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CB89BC-5CFD-4672-86AA-BA51E7CCD91D}" type="slidenum">
              <a:rPr lang="nl-NL" smtClean="0"/>
              <a:pPr/>
              <a:t>16</a:t>
            </a:fld>
            <a:endParaRPr lang="nl-NL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/>
          <a:srcRect l="7429" r="7429"/>
          <a:stretch>
            <a:fillRect/>
          </a:stretch>
        </p:blipFill>
        <p:spPr>
          <a:xfrm>
            <a:off x="6498828" y="1548383"/>
            <a:ext cx="3886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877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08" y="252239"/>
            <a:ext cx="10675292" cy="64294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A sensitizing exercise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86260" y="1260351"/>
            <a:ext cx="4824536" cy="5216114"/>
          </a:xfrm>
        </p:spPr>
        <p:txBody>
          <a:bodyPr>
            <a:normAutofit/>
          </a:bodyPr>
          <a:lstStyle/>
          <a:p>
            <a:r>
              <a:rPr lang="en-US" sz="2800" dirty="0"/>
              <a:t>Now suppose you inherited – through your father – your granddaddy’s watch – one he was really proud of.</a:t>
            </a:r>
          </a:p>
          <a:p>
            <a:r>
              <a:rPr lang="en-US" sz="2800" dirty="0"/>
              <a:t>One day, you are out partying with your friends, and when you wake up the next morning, you realize you lost it.</a:t>
            </a:r>
          </a:p>
          <a:p>
            <a:r>
              <a:rPr lang="en-US" sz="2800" dirty="0"/>
              <a:t>What emotions are you likely to experience?</a:t>
            </a:r>
          </a:p>
          <a:p>
            <a:pPr>
              <a:lnSpc>
                <a:spcPct val="150000"/>
              </a:lnSpc>
            </a:pPr>
            <a:endParaRPr lang="en-US" sz="2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CB89BC-5CFD-4672-86AA-BA51E7CCD91D}" type="slidenum">
              <a:rPr lang="nl-NL" smtClean="0"/>
              <a:pPr/>
              <a:t>17</a:t>
            </a:fld>
            <a:endParaRPr lang="nl-NL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/>
          <a:srcRect l="7429" r="7429"/>
          <a:stretch>
            <a:fillRect/>
          </a:stretch>
        </p:blipFill>
        <p:spPr>
          <a:xfrm>
            <a:off x="6498828" y="1548383"/>
            <a:ext cx="3886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09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08" y="252239"/>
            <a:ext cx="10675292" cy="64294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Issues surrounding leadership transitions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86260" y="1260351"/>
            <a:ext cx="4536504" cy="5216114"/>
          </a:xfrm>
        </p:spPr>
        <p:txBody>
          <a:bodyPr>
            <a:normAutofit/>
          </a:bodyPr>
          <a:lstStyle/>
          <a:p>
            <a:r>
              <a:rPr lang="en-US" sz="2400" dirty="0"/>
              <a:t>The stylized facts surrounding leadership transitions in family firms are unnerving:</a:t>
            </a:r>
          </a:p>
          <a:p>
            <a:pPr lvl="1"/>
            <a:r>
              <a:rPr lang="en-US" sz="2400" dirty="0"/>
              <a:t>First generation family firms are decidedly more profitable than non-family firms, but second generation firms lose this advantage entirely;</a:t>
            </a:r>
          </a:p>
          <a:p>
            <a:pPr lvl="1"/>
            <a:r>
              <a:rPr lang="en-US" sz="2400" dirty="0"/>
              <a:t>Leadership transitions are an important cause of family firm failure.  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CB89BC-5CFD-4672-86AA-BA51E7CCD91D}" type="slidenum">
              <a:rPr lang="nl-NL" smtClean="0"/>
              <a:pPr/>
              <a:t>18</a:t>
            </a:fld>
            <a:endParaRPr lang="nl-NL"/>
          </a:p>
        </p:txBody>
      </p:sp>
      <p:pic>
        <p:nvPicPr>
          <p:cNvPr id="7" name="Picture 2" descr="C:\Users\Pursey\AppData\Local\Microsoft\Windows\Temporary Internet Files\Low\Content.IE5\JU3ZJ9S2\imagesCAY3H5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4812" y="2196455"/>
            <a:ext cx="4074713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83606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08" y="252239"/>
            <a:ext cx="10675292" cy="64294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FF survival after leadership transitions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CB89BC-5CFD-4672-86AA-BA51E7CCD91D}" type="slidenum">
              <a:rPr lang="nl-NL" smtClean="0"/>
              <a:pPr/>
              <a:t>19</a:t>
            </a:fld>
            <a:endParaRPr lang="nl-NL"/>
          </a:p>
        </p:txBody>
      </p:sp>
      <p:graphicFrame>
        <p:nvGraphicFramePr>
          <p:cNvPr id="9" name="Tijdelijke aanduiding voor inhoud 6"/>
          <p:cNvGraphicFramePr>
            <a:graphicFrameLocks/>
          </p:cNvGraphicFramePr>
          <p:nvPr>
            <p:extLst/>
          </p:nvPr>
        </p:nvGraphicFramePr>
        <p:xfrm>
          <a:off x="1674292" y="1620391"/>
          <a:ext cx="81534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kstvak 7"/>
          <p:cNvSpPr txBox="1">
            <a:spLocks noGrp="1"/>
          </p:cNvSpPr>
          <p:nvPr>
            <p:ph idx="1"/>
          </p:nvPr>
        </p:nvSpPr>
        <p:spPr>
          <a:xfrm>
            <a:off x="1385888" y="1260475"/>
            <a:ext cx="6727903" cy="58908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1600" dirty="0" smtClean="0"/>
              <a:t>Source: Family Business Institute (http://www.familybusinessinstitute.com)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041285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08" y="252239"/>
            <a:ext cx="10675292" cy="64294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Erasmus </a:t>
            </a:r>
            <a:r>
              <a:rPr lang="en-US" sz="2400" dirty="0" err="1" smtClean="0"/>
              <a:t>centre</a:t>
            </a:r>
            <a:r>
              <a:rPr lang="en-US" sz="2400" dirty="0" smtClean="0"/>
              <a:t> for family business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CB89BC-5CFD-4672-86AA-BA51E7CCD91D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4" name="TextBox 3"/>
          <p:cNvSpPr txBox="1"/>
          <p:nvPr/>
        </p:nvSpPr>
        <p:spPr>
          <a:xfrm>
            <a:off x="1530276" y="1908423"/>
            <a:ext cx="70567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rgbClr val="00275D"/>
                </a:solidFill>
              </a:rPr>
              <a:t>AGENDA</a:t>
            </a:r>
          </a:p>
          <a:p>
            <a:endParaRPr lang="nl-NL" sz="2400" dirty="0" smtClean="0">
              <a:solidFill>
                <a:srgbClr val="00275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rgbClr val="00275D"/>
                </a:solidFill>
              </a:rPr>
              <a:t>16:05 Presentation Pelle van Walraven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rgbClr val="00275D"/>
                </a:solidFill>
              </a:rPr>
              <a:t>16:25 Presentation Prof. </a:t>
            </a:r>
            <a:r>
              <a:rPr lang="nl-NL">
                <a:solidFill>
                  <a:srgbClr val="00275D"/>
                </a:solidFill>
              </a:rPr>
              <a:t>d</a:t>
            </a:r>
            <a:r>
              <a:rPr lang="nl-NL" smtClean="0">
                <a:solidFill>
                  <a:srgbClr val="00275D"/>
                </a:solidFill>
              </a:rPr>
              <a:t>r. </a:t>
            </a:r>
            <a:r>
              <a:rPr lang="nl-NL" dirty="0" err="1" smtClean="0">
                <a:solidFill>
                  <a:srgbClr val="00275D"/>
                </a:solidFill>
              </a:rPr>
              <a:t>Pursey</a:t>
            </a:r>
            <a:r>
              <a:rPr lang="nl-NL" dirty="0" smtClean="0">
                <a:solidFill>
                  <a:srgbClr val="00275D"/>
                </a:solidFill>
              </a:rPr>
              <a:t> </a:t>
            </a:r>
            <a:r>
              <a:rPr lang="nl-NL" dirty="0" err="1" smtClean="0">
                <a:solidFill>
                  <a:srgbClr val="00275D"/>
                </a:solidFill>
              </a:rPr>
              <a:t>Heugens</a:t>
            </a:r>
            <a:endParaRPr lang="nl-NL" dirty="0" smtClean="0">
              <a:solidFill>
                <a:srgbClr val="00275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rgbClr val="00275D"/>
                </a:solidFill>
              </a:rPr>
              <a:t>16:45 </a:t>
            </a:r>
            <a:r>
              <a:rPr lang="nl-NL" dirty="0" err="1" smtClean="0">
                <a:solidFill>
                  <a:srgbClr val="00275D"/>
                </a:solidFill>
              </a:rPr>
              <a:t>Interaction</a:t>
            </a:r>
            <a:endParaRPr lang="nl-NL" dirty="0" smtClean="0">
              <a:solidFill>
                <a:srgbClr val="00275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rgbClr val="00275D"/>
                </a:solidFill>
              </a:rPr>
              <a:t>17:05 </a:t>
            </a:r>
            <a:r>
              <a:rPr lang="nl-NL" dirty="0" err="1" smtClean="0">
                <a:solidFill>
                  <a:srgbClr val="00275D"/>
                </a:solidFill>
              </a:rPr>
              <a:t>Wrap</a:t>
            </a:r>
            <a:r>
              <a:rPr lang="nl-NL" dirty="0" smtClean="0">
                <a:solidFill>
                  <a:srgbClr val="00275D"/>
                </a:solidFill>
              </a:rPr>
              <a:t>-up</a:t>
            </a:r>
            <a:endParaRPr lang="nl-NL" dirty="0">
              <a:solidFill>
                <a:srgbClr val="0027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048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08" y="252239"/>
            <a:ext cx="10675292" cy="64294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What causes these firms to fail?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30276" y="1260351"/>
            <a:ext cx="7920880" cy="521611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Profound </a:t>
            </a:r>
            <a:r>
              <a:rPr lang="en-US" sz="2800" dirty="0"/>
              <a:t>changes in strategy and governance as the firm transitions from predecessor to successor </a:t>
            </a:r>
            <a:r>
              <a:rPr lang="en-US" sz="2800" dirty="0" smtClean="0"/>
              <a:t>generation. 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CB89BC-5CFD-4672-86AA-BA51E7CCD91D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62081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08" y="252239"/>
            <a:ext cx="10675292" cy="64294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First generation leaders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86260" y="1260351"/>
            <a:ext cx="4536504" cy="5216114"/>
          </a:xfrm>
        </p:spPr>
        <p:txBody>
          <a:bodyPr>
            <a:normAutofit/>
          </a:bodyPr>
          <a:lstStyle/>
          <a:p>
            <a:r>
              <a:rPr lang="en-US" dirty="0"/>
              <a:t>A “puritan” ethos seems to drive first generation family firm leaders:</a:t>
            </a:r>
          </a:p>
          <a:p>
            <a:pPr lvl="1"/>
            <a:r>
              <a:rPr lang="en-US" dirty="0"/>
              <a:t>They pay out far less dividends than other public firms;</a:t>
            </a:r>
          </a:p>
          <a:p>
            <a:pPr lvl="1"/>
            <a:r>
              <a:rPr lang="en-US" dirty="0"/>
              <a:t>They rather reinvest corporate proceeds in research and development; </a:t>
            </a:r>
          </a:p>
          <a:p>
            <a:pPr lvl="1"/>
            <a:r>
              <a:rPr lang="en-US" dirty="0"/>
              <a:t>They work extremely hard – and successfully so – to make their firms outperform others.</a:t>
            </a:r>
          </a:p>
          <a:p>
            <a:r>
              <a:rPr lang="en-US" dirty="0"/>
              <a:t>In sum, first generation leaders prioritize the success of the FF over their own welfare.</a:t>
            </a:r>
          </a:p>
          <a:p>
            <a:pPr lvl="1">
              <a:buNone/>
            </a:pPr>
            <a:r>
              <a:rPr lang="en-US" dirty="0"/>
              <a:t> 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CB89BC-5CFD-4672-86AA-BA51E7CCD91D}" type="slidenum">
              <a:rPr lang="nl-NL" smtClean="0"/>
              <a:pPr/>
              <a:t>21</a:t>
            </a:fld>
            <a:endParaRPr lang="nl-NL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4812" y="1548383"/>
            <a:ext cx="38290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24394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08" y="252239"/>
            <a:ext cx="10675292" cy="64294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second generation leaders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CB89BC-5CFD-4672-86AA-BA51E7CCD91D}" type="slidenum">
              <a:rPr lang="nl-NL" smtClean="0"/>
              <a:pPr/>
              <a:t>22</a:t>
            </a:fld>
            <a:endParaRPr lang="nl-NL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b="9043"/>
          <a:stretch/>
        </p:blipFill>
        <p:spPr bwMode="auto">
          <a:xfrm>
            <a:off x="1746300" y="1404367"/>
            <a:ext cx="7515818" cy="458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4176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08" y="252239"/>
            <a:ext cx="10675292" cy="64294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second generation leaders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86260" y="1260351"/>
            <a:ext cx="4536504" cy="521611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Second </a:t>
            </a:r>
            <a:r>
              <a:rPr lang="en-US" sz="2000" dirty="0"/>
              <a:t>generation family firm leaders appear to have largely lost this ethos, as they:</a:t>
            </a:r>
          </a:p>
          <a:p>
            <a:pPr lvl="1"/>
            <a:r>
              <a:rPr lang="en-US" sz="2000" dirty="0"/>
              <a:t>Make far higher dividend payouts;</a:t>
            </a:r>
          </a:p>
          <a:p>
            <a:pPr lvl="1"/>
            <a:r>
              <a:rPr lang="en-US" sz="2000" dirty="0"/>
              <a:t>Substantially lower R&amp;D expenditure;</a:t>
            </a:r>
          </a:p>
          <a:p>
            <a:pPr lvl="1"/>
            <a:r>
              <a:rPr lang="en-US" sz="2000" dirty="0"/>
              <a:t>Are risk-averse rather than risk-prone;</a:t>
            </a:r>
          </a:p>
          <a:p>
            <a:pPr lvl="1"/>
            <a:r>
              <a:rPr lang="en-US" sz="2000" dirty="0"/>
              <a:t>Seek to diminish outside control over the firm.</a:t>
            </a:r>
          </a:p>
          <a:p>
            <a:r>
              <a:rPr lang="en-US" sz="2000" dirty="0"/>
              <a:t>Let’s look at these decisions in turn:</a:t>
            </a:r>
          </a:p>
          <a:p>
            <a:endParaRPr lang="en-US" sz="32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CB89BC-5CFD-4672-86AA-BA51E7CCD91D}" type="slidenum">
              <a:rPr lang="nl-NL" smtClean="0"/>
              <a:pPr/>
              <a:t>23</a:t>
            </a:fld>
            <a:endParaRPr lang="nl-N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868" y="1404367"/>
            <a:ext cx="3024336" cy="4544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97472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08" y="252239"/>
            <a:ext cx="10675292" cy="64294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Dividend payouts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86260" y="1260351"/>
            <a:ext cx="4536504" cy="5216114"/>
          </a:xfrm>
        </p:spPr>
        <p:txBody>
          <a:bodyPr>
            <a:normAutofit/>
          </a:bodyPr>
          <a:lstStyle/>
          <a:p>
            <a:r>
              <a:rPr lang="en-US" sz="2800" dirty="0"/>
              <a:t>It appears that second generation leaders tend to see the family firm as one large ATM machine;</a:t>
            </a:r>
          </a:p>
          <a:p>
            <a:r>
              <a:rPr lang="en-US" sz="2800" dirty="0"/>
              <a:t>However, withdrawing cash from the firm comes at a steep price: loss of competitiveness.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CB89BC-5CFD-4672-86AA-BA51E7CCD91D}" type="slidenum">
              <a:rPr lang="nl-NL" smtClean="0"/>
              <a:pPr/>
              <a:t>24</a:t>
            </a:fld>
            <a:endParaRPr lang="nl-NL"/>
          </a:p>
        </p:txBody>
      </p:sp>
      <p:pic>
        <p:nvPicPr>
          <p:cNvPr id="7" name="Picture 2" descr="C:\Users\Pursey\AppData\Local\Microsoft\Windows\Temporary Internet Files\Low\Content.IE5\21GKSZBQ\2700CE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8828" y="1692399"/>
            <a:ext cx="3886200" cy="3886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80802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08" y="252239"/>
            <a:ext cx="10675292" cy="64294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R&amp;D expenditures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CB89BC-5CFD-4672-86AA-BA51E7CCD91D}" type="slidenum">
              <a:rPr lang="nl-NL" smtClean="0"/>
              <a:pPr/>
              <a:t>25</a:t>
            </a:fld>
            <a:endParaRPr lang="nl-N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0316" y="1332359"/>
            <a:ext cx="6608627" cy="507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08805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08" y="252239"/>
            <a:ext cx="10675292" cy="64294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Who is beating the trend?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CB89BC-5CFD-4672-86AA-BA51E7CCD91D}" type="slidenum">
              <a:rPr lang="nl-NL" smtClean="0"/>
              <a:pPr/>
              <a:t>26</a:t>
            </a:fld>
            <a:endParaRPr lang="nl-NL"/>
          </a:p>
        </p:txBody>
      </p:sp>
      <p:pic>
        <p:nvPicPr>
          <p:cNvPr id="6" name="Picture 2" descr="C:\Users\Pursey\AppData\Local\Microsoft\Windows\Temporary Internet Files\Low\Content.IE5\018H04QY\Doc%20-%2024%20mei%202013%2012-55[1]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937751" y="-3107"/>
            <a:ext cx="4817901" cy="7776866"/>
          </a:xfrm>
          <a:prstGeom prst="rect">
            <a:avLst/>
          </a:prstGeom>
          <a:noFill/>
        </p:spPr>
      </p:pic>
      <p:sp>
        <p:nvSpPr>
          <p:cNvPr id="8" name="Ovaal 6"/>
          <p:cNvSpPr/>
          <p:nvPr/>
        </p:nvSpPr>
        <p:spPr>
          <a:xfrm>
            <a:off x="5994772" y="3420591"/>
            <a:ext cx="1080120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al 6"/>
          <p:cNvSpPr/>
          <p:nvPr/>
        </p:nvSpPr>
        <p:spPr>
          <a:xfrm>
            <a:off x="8227020" y="3420591"/>
            <a:ext cx="1080120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al 6"/>
          <p:cNvSpPr/>
          <p:nvPr/>
        </p:nvSpPr>
        <p:spPr>
          <a:xfrm>
            <a:off x="5994772" y="5652839"/>
            <a:ext cx="1080120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al 6"/>
          <p:cNvSpPr/>
          <p:nvPr/>
        </p:nvSpPr>
        <p:spPr>
          <a:xfrm>
            <a:off x="8299028" y="5652839"/>
            <a:ext cx="1080120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676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08" y="252239"/>
            <a:ext cx="10675292" cy="64294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R&amp;D expenditures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86260" y="1260351"/>
            <a:ext cx="4320480" cy="5216114"/>
          </a:xfrm>
        </p:spPr>
        <p:txBody>
          <a:bodyPr>
            <a:normAutofit/>
          </a:bodyPr>
          <a:lstStyle/>
          <a:p>
            <a:r>
              <a:rPr lang="en-US" dirty="0"/>
              <a:t>Why are smaller (family) firms so good at R&amp;D?</a:t>
            </a:r>
          </a:p>
          <a:p>
            <a:pPr lvl="1"/>
            <a:r>
              <a:rPr lang="en-US" dirty="0"/>
              <a:t>Less overhead;</a:t>
            </a:r>
          </a:p>
          <a:p>
            <a:pPr lvl="1"/>
            <a:r>
              <a:rPr lang="en-US" dirty="0"/>
              <a:t>Closeness to the customer;</a:t>
            </a:r>
          </a:p>
          <a:p>
            <a:pPr lvl="1"/>
            <a:r>
              <a:rPr lang="en-US" dirty="0"/>
              <a:t>Top management involvement in innovation process;</a:t>
            </a:r>
          </a:p>
          <a:p>
            <a:pPr lvl="1"/>
            <a:r>
              <a:rPr lang="en-US" dirty="0"/>
              <a:t>Long-term vision is compatible with continuous improvement philosophy and process R&amp;D.</a:t>
            </a:r>
          </a:p>
          <a:p>
            <a:r>
              <a:rPr lang="en-US" dirty="0"/>
              <a:t>By reducing R&amp;D spending, second generation leaders surrender one of their most powerful advantages!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CB89BC-5CFD-4672-86AA-BA51E7CCD91D}" type="slidenum">
              <a:rPr lang="nl-NL" smtClean="0"/>
              <a:pPr/>
              <a:t>27</a:t>
            </a:fld>
            <a:endParaRPr lang="nl-NL"/>
          </a:p>
        </p:txBody>
      </p:sp>
      <p:pic>
        <p:nvPicPr>
          <p:cNvPr id="7" name="Picture 2" descr="C:\Users\Pursey\AppData\Local\Microsoft\Windows\Temporary Internet Files\Low\Content.IE5\4Q76OJ51\Research-and-Development_folderimage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2804" y="2196455"/>
            <a:ext cx="3886200" cy="2362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24659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08" y="252239"/>
            <a:ext cx="10675292" cy="64294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Attitude towards risk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CB89BC-5CFD-4672-86AA-BA51E7CCD91D}" type="slidenum">
              <a:rPr lang="nl-NL" smtClean="0"/>
              <a:pPr/>
              <a:t>28</a:t>
            </a:fld>
            <a:endParaRPr lang="nl-NL"/>
          </a:p>
        </p:txBody>
      </p:sp>
      <p:pic>
        <p:nvPicPr>
          <p:cNvPr id="7" name="Picture 2" descr="C:\Users\Pursey\AppData\Local\Microsoft\Windows\Temporary Internet Files\Low\Content.IE5\018H04QY\valuefun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0396" y="1764407"/>
            <a:ext cx="6395785" cy="40324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88186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08" y="252239"/>
            <a:ext cx="10675292" cy="64294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Attitude towards risk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86260" y="1260351"/>
            <a:ext cx="3960440" cy="521611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First generation</a:t>
            </a:r>
          </a:p>
          <a:p>
            <a:pPr lvl="1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Does </a:t>
            </a:r>
            <a:r>
              <a:rPr lang="en-US" sz="2400" dirty="0"/>
              <a:t>not experience small losses as an enormous setback</a:t>
            </a:r>
          </a:p>
          <a:p>
            <a:pPr lvl="1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Is motivated by the prospect of greater gains</a:t>
            </a:r>
          </a:p>
          <a:p>
            <a:pPr lvl="1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Overall: makes decisions in expansion mode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CB89BC-5CFD-4672-86AA-BA51E7CCD91D}" type="slidenum">
              <a:rPr lang="nl-NL" smtClean="0"/>
              <a:pPr/>
              <a:t>29</a:t>
            </a:fld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5562724" y="1260351"/>
            <a:ext cx="4320480" cy="4702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275D"/>
                </a:solidFill>
              </a:rPr>
              <a:t>Second generation</a:t>
            </a:r>
          </a:p>
          <a:p>
            <a:pPr marL="863600" lvl="1" indent="-342900">
              <a:lnSpc>
                <a:spcPct val="11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275D"/>
                </a:solidFill>
              </a:rPr>
              <a:t>Scared </a:t>
            </a:r>
            <a:r>
              <a:rPr lang="en-US" sz="2400" dirty="0">
                <a:solidFill>
                  <a:srgbClr val="00275D"/>
                </a:solidFill>
              </a:rPr>
              <a:t>off by small losses of personal wealth</a:t>
            </a:r>
          </a:p>
          <a:p>
            <a:pPr marL="863600" lvl="1" indent="-34290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00275D"/>
                </a:solidFill>
              </a:rPr>
              <a:t>Is already quite content with minor gains to personal wealth</a:t>
            </a:r>
          </a:p>
          <a:p>
            <a:pPr marL="863600" lvl="1" indent="-34290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00275D"/>
                </a:solidFill>
              </a:rPr>
              <a:t>Overall: makes decisions in conservation mode</a:t>
            </a:r>
          </a:p>
        </p:txBody>
      </p:sp>
    </p:spTree>
    <p:extLst>
      <p:ext uri="{BB962C8B-B14F-4D97-AF65-F5344CB8AC3E}">
        <p14:creationId xmlns:p14="http://schemas.microsoft.com/office/powerpoint/2010/main" val="1984528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DSC_6154"/>
          <p:cNvPicPr>
            <a:picLocks noChangeAspect="1" noChangeArrowheads="1"/>
          </p:cNvPicPr>
          <p:nvPr/>
        </p:nvPicPr>
        <p:blipFill>
          <a:blip r:embed="rId2" cstate="print"/>
          <a:srcRect l="19319" r="3546"/>
          <a:stretch>
            <a:fillRect/>
          </a:stretch>
        </p:blipFill>
        <p:spPr bwMode="auto">
          <a:xfrm>
            <a:off x="305859" y="-830164"/>
            <a:ext cx="10081684" cy="8684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05859" y="0"/>
            <a:ext cx="10081683" cy="1127781"/>
          </a:xfrm>
          <a:prstGeom prst="rect">
            <a:avLst/>
          </a:prstGeom>
          <a:solidFill>
            <a:srgbClr val="006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15" dirty="0">
              <a:solidFill>
                <a:prstClr val="white"/>
              </a:solidFill>
            </a:endParaRPr>
          </a:p>
        </p:txBody>
      </p:sp>
      <p:pic>
        <p:nvPicPr>
          <p:cNvPr id="8" name="Picture 2" descr="D:\Data\Walraven_logo_CI2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3331" y="93982"/>
            <a:ext cx="2609817" cy="916997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802005" y="396917"/>
            <a:ext cx="9182033" cy="55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1907" rIns="0" bIns="11907" numCol="1" anchor="ctr" anchorCtr="0" compatLnSpc="1">
            <a:prstTxWarp prst="textNoShape">
              <a:avLst/>
            </a:prstTxWarp>
          </a:bodyPr>
          <a:lstStyle/>
          <a:p>
            <a:r>
              <a:rPr lang="nl-NL" sz="2426" b="1" dirty="0" err="1">
                <a:solidFill>
                  <a:prstClr val="white"/>
                </a:solidFill>
              </a:rPr>
              <a:t>Entrepreneurship</a:t>
            </a:r>
            <a:r>
              <a:rPr lang="nl-NL" sz="2426" b="1" dirty="0">
                <a:solidFill>
                  <a:prstClr val="white"/>
                </a:solidFill>
              </a:rPr>
              <a:t> and risk </a:t>
            </a:r>
            <a:r>
              <a:rPr lang="nl-NL" sz="2426" b="1" dirty="0" err="1">
                <a:solidFill>
                  <a:prstClr val="white"/>
                </a:solidFill>
              </a:rPr>
              <a:t>taking</a:t>
            </a:r>
            <a:r>
              <a:rPr lang="nl-NL" sz="2426" b="1" dirty="0">
                <a:solidFill>
                  <a:prstClr val="white"/>
                </a:solidFill>
              </a:rPr>
              <a:t> in </a:t>
            </a:r>
            <a:r>
              <a:rPr lang="nl-NL" sz="2426" b="1" dirty="0" err="1">
                <a:solidFill>
                  <a:prstClr val="white"/>
                </a:solidFill>
              </a:rPr>
              <a:t>family</a:t>
            </a:r>
            <a:r>
              <a:rPr lang="nl-NL" sz="2426" b="1" dirty="0">
                <a:solidFill>
                  <a:prstClr val="white"/>
                </a:solidFill>
              </a:rPr>
              <a:t> </a:t>
            </a:r>
            <a:r>
              <a:rPr lang="nl-NL" sz="2426" b="1" dirty="0" err="1">
                <a:solidFill>
                  <a:prstClr val="white"/>
                </a:solidFill>
              </a:rPr>
              <a:t>firms</a:t>
            </a:r>
            <a:endParaRPr lang="en-US" sz="2426" b="1" dirty="0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Footer Placeholder 5"/>
          <p:cNvSpPr txBox="1">
            <a:spLocks/>
          </p:cNvSpPr>
          <p:nvPr/>
        </p:nvSpPr>
        <p:spPr bwMode="auto">
          <a:xfrm>
            <a:off x="3020838" y="7216456"/>
            <a:ext cx="4469971" cy="2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1907" rIns="0" bIns="11907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378047" indent="-84011" defTabSz="1008126">
              <a:spcBef>
                <a:spcPct val="20000"/>
              </a:spcBef>
              <a:defRPr/>
            </a:pPr>
            <a:r>
              <a:rPr lang="en-GB" sz="1544" kern="0">
                <a:solidFill>
                  <a:prstClr val="white">
                    <a:lumMod val="65000"/>
                  </a:prstClr>
                </a:solidFill>
                <a:latin typeface="Arial"/>
              </a:rPr>
              <a:t>Entrepreneurship and risk taking in family firms RSM 07-03-14</a:t>
            </a:r>
            <a:endParaRPr lang="en-GB" sz="1544" kern="0" dirty="0">
              <a:solidFill>
                <a:prstClr val="white">
                  <a:lumMod val="65000"/>
                </a:prstClr>
              </a:solidFill>
              <a:latin typeface="Arial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Rectangle 13"/>
          <p:cNvSpPr/>
          <p:nvPr/>
        </p:nvSpPr>
        <p:spPr>
          <a:xfrm>
            <a:off x="305859" y="5447866"/>
            <a:ext cx="10081683" cy="1429059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15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19128" y="5447867"/>
            <a:ext cx="5093321" cy="855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961" b="1" dirty="0">
                <a:solidFill>
                  <a:srgbClr val="006950"/>
                </a:solidFill>
                <a:latin typeface="Arial" pitchFamily="34" charset="0"/>
              </a:rPr>
              <a:t>Walraven Group</a:t>
            </a:r>
            <a:endParaRPr lang="en-GB" sz="3969" b="1" dirty="0">
              <a:solidFill>
                <a:srgbClr val="00694E"/>
              </a:solidFill>
              <a:latin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35877" y="6321180"/>
            <a:ext cx="8275319" cy="448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315" b="1" i="1" dirty="0">
                <a:solidFill>
                  <a:srgbClr val="00694E"/>
                </a:solidFill>
                <a:latin typeface="Arial" pitchFamily="34" charset="0"/>
              </a:rPr>
              <a:t>Know-how, Innovation, Quality, System-thinking, Service</a:t>
            </a:r>
            <a:endParaRPr lang="en-US" sz="2315" i="1" dirty="0">
              <a:solidFill>
                <a:srgbClr val="6A55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1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08" y="252239"/>
            <a:ext cx="10675292" cy="64294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Corporate governance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86260" y="1260351"/>
            <a:ext cx="4536504" cy="5216114"/>
          </a:xfrm>
        </p:spPr>
        <p:txBody>
          <a:bodyPr>
            <a:normAutofit/>
          </a:bodyPr>
          <a:lstStyle/>
          <a:p>
            <a:r>
              <a:rPr lang="en-US" sz="2400" dirty="0"/>
              <a:t>A set of principles and mechanisms that, through their implementation, determine the balance of power between all corporate constituents;</a:t>
            </a:r>
          </a:p>
          <a:p>
            <a:r>
              <a:rPr lang="en-US" sz="2400" dirty="0"/>
              <a:t>First generation family firms strike a reasonable balance between inside interests (the family) and outside interests (non-family workers, blockholders, and minority investors).</a:t>
            </a:r>
          </a:p>
          <a:p>
            <a:pPr>
              <a:lnSpc>
                <a:spcPct val="150000"/>
              </a:lnSpc>
            </a:pPr>
            <a:endParaRPr lang="en-US" sz="3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CB89BC-5CFD-4672-86AA-BA51E7CCD91D}" type="slidenum">
              <a:rPr lang="nl-NL" smtClean="0"/>
              <a:pPr/>
              <a:t>30</a:t>
            </a:fld>
            <a:endParaRPr lang="nl-NL"/>
          </a:p>
        </p:txBody>
      </p:sp>
      <p:pic>
        <p:nvPicPr>
          <p:cNvPr id="7" name="Picture 3" descr="C:\Users\Pursey\AppData\Local\Microsoft\Windows\Temporary Internet Files\Low\Content.IE5\018H04QY\4-ways-balance-job-search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8788" y="1908423"/>
            <a:ext cx="4206491" cy="28057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9117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08" y="252239"/>
            <a:ext cx="10675292" cy="64294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Corporate governance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86260" y="1260351"/>
            <a:ext cx="4536504" cy="5216114"/>
          </a:xfrm>
        </p:spPr>
        <p:txBody>
          <a:bodyPr>
            <a:normAutofit/>
          </a:bodyPr>
          <a:lstStyle/>
          <a:p>
            <a:r>
              <a:rPr lang="en-US" sz="2000" dirty="0"/>
              <a:t>In the second generation, the balance of power shifts dramatically towards insiders;</a:t>
            </a:r>
          </a:p>
          <a:p>
            <a:r>
              <a:rPr lang="en-US" sz="2000" dirty="0"/>
              <a:t> As compared to first generation leaders, second generation leaders are more likely to:</a:t>
            </a:r>
          </a:p>
          <a:p>
            <a:pPr lvl="1"/>
            <a:r>
              <a:rPr lang="en-US" sz="2000" dirty="0"/>
              <a:t>Adopt dual class shares to secure their control over the firm;</a:t>
            </a:r>
          </a:p>
          <a:p>
            <a:pPr lvl="1"/>
            <a:r>
              <a:rPr lang="en-US" sz="2000" dirty="0"/>
              <a:t>Replace thrifty debt with lazy equity;</a:t>
            </a:r>
          </a:p>
          <a:p>
            <a:pPr lvl="1"/>
            <a:r>
              <a:rPr lang="en-US" sz="2000" dirty="0"/>
              <a:t>Buy out external (non-family) blockholders.</a:t>
            </a:r>
          </a:p>
          <a:p>
            <a:pPr>
              <a:lnSpc>
                <a:spcPct val="150000"/>
              </a:lnSpc>
            </a:pPr>
            <a:endParaRPr lang="en-US" sz="3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CB89BC-5CFD-4672-86AA-BA51E7CCD91D}" type="slidenum">
              <a:rPr lang="nl-NL" smtClean="0"/>
              <a:pPr/>
              <a:t>31</a:t>
            </a:fld>
            <a:endParaRPr lang="nl-NL"/>
          </a:p>
        </p:txBody>
      </p:sp>
      <p:pic>
        <p:nvPicPr>
          <p:cNvPr id="8" name="Picture 2" descr="C:\Users\Pursey\AppData\Local\Microsoft\Windows\Temporary Internet Files\Low\Content.IE5\018H04QY\Governance_and_Risk_Management_shutterstock_72393085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8788" y="2268463"/>
            <a:ext cx="3971413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69995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08" y="252239"/>
            <a:ext cx="10675292" cy="64294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Corporate governance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86260" y="1260351"/>
            <a:ext cx="4536504" cy="521611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As </a:t>
            </a:r>
            <a:r>
              <a:rPr lang="en-US" sz="2800" dirty="0"/>
              <a:t>a consequence of all these protective measures, second generation leaders are less frequently pressured, corrected, and spurred on by outsiders than first generation leaders</a:t>
            </a:r>
          </a:p>
          <a:p>
            <a:endParaRPr lang="en-US" sz="2000" dirty="0"/>
          </a:p>
          <a:p>
            <a:pPr>
              <a:lnSpc>
                <a:spcPct val="150000"/>
              </a:lnSpc>
            </a:pPr>
            <a:endParaRPr lang="en-US" sz="3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CB89BC-5CFD-4672-86AA-BA51E7CCD91D}" type="slidenum">
              <a:rPr lang="nl-NL" smtClean="0"/>
              <a:pPr/>
              <a:t>32</a:t>
            </a:fld>
            <a:endParaRPr lang="nl-N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2804" y="1476375"/>
            <a:ext cx="391259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49359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08" y="252239"/>
            <a:ext cx="10675292" cy="64294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conclusion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86260" y="1260351"/>
            <a:ext cx="8640960" cy="52161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To survive generational transitions, FFs must be led by entrepreneurs, not by stewards or custodians.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3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0CB89BC-5CFD-4672-86AA-BA51E7CCD91D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23004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/>
          <a:lstStyle/>
          <a:p>
            <a:r>
              <a:rPr lang="en-GB" cap="none" dirty="0" smtClean="0">
                <a:latin typeface="Arial" charset="0"/>
                <a:cs typeface="Arial" charset="0"/>
              </a:rPr>
              <a:t>ERASMUS CENTRE FOR FAMILY BUSINESS</a:t>
            </a:r>
          </a:p>
        </p:txBody>
      </p:sp>
      <p:sp>
        <p:nvSpPr>
          <p:cNvPr id="27651" name="Rectangle 3"/>
          <p:cNvSpPr>
            <a:spLocks noGrp="1"/>
          </p:cNvSpPr>
          <p:nvPr>
            <p:ph type="body" idx="4294967295"/>
          </p:nvPr>
        </p:nvSpPr>
        <p:spPr>
          <a:xfrm>
            <a:off x="1746300" y="3564607"/>
            <a:ext cx="8428038" cy="560189"/>
          </a:xfrm>
        </p:spPr>
        <p:txBody>
          <a:bodyPr/>
          <a:lstStyle/>
          <a:p>
            <a:pPr marL="519113" lvl="1" indent="0">
              <a:buNone/>
            </a:pPr>
            <a:r>
              <a:rPr lang="en-US" sz="3600" dirty="0" smtClean="0">
                <a:latin typeface="Arial" charset="0"/>
                <a:cs typeface="Arial" charset="0"/>
              </a:rPr>
              <a:t>INTERACTION</a:t>
            </a:r>
            <a:endParaRPr lang="en-US" sz="36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9365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5859" y="0"/>
            <a:ext cx="10081683" cy="1127781"/>
          </a:xfrm>
          <a:prstGeom prst="rect">
            <a:avLst/>
          </a:prstGeom>
          <a:solidFill>
            <a:srgbClr val="006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15" dirty="0">
              <a:solidFill>
                <a:prstClr val="white"/>
              </a:solidFill>
            </a:endParaRPr>
          </a:p>
        </p:txBody>
      </p:sp>
      <p:pic>
        <p:nvPicPr>
          <p:cNvPr id="8" name="Picture 2" descr="D:\Data\Walraven_logo_CI2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3331" y="93982"/>
            <a:ext cx="2609817" cy="916997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802005" y="396917"/>
            <a:ext cx="9182033" cy="55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1907" rIns="0" bIns="11907" numCol="1" anchor="ctr" anchorCtr="0" compatLnSpc="1">
            <a:prstTxWarp prst="textNoShape">
              <a:avLst/>
            </a:prstTxWarp>
          </a:bodyPr>
          <a:lstStyle/>
          <a:p>
            <a:r>
              <a:rPr lang="nl-NL" sz="2426" b="1" dirty="0" err="1">
                <a:solidFill>
                  <a:prstClr val="white"/>
                </a:solidFill>
              </a:rPr>
              <a:t>Entrepeneurship</a:t>
            </a:r>
            <a:r>
              <a:rPr lang="nl-NL" sz="2426" b="1" dirty="0">
                <a:solidFill>
                  <a:prstClr val="white"/>
                </a:solidFill>
              </a:rPr>
              <a:t> and risk </a:t>
            </a:r>
            <a:r>
              <a:rPr lang="nl-NL" sz="2426" b="1" dirty="0" err="1">
                <a:solidFill>
                  <a:prstClr val="white"/>
                </a:solidFill>
              </a:rPr>
              <a:t>taking</a:t>
            </a:r>
            <a:r>
              <a:rPr lang="nl-NL" sz="2426" b="1" dirty="0">
                <a:solidFill>
                  <a:prstClr val="white"/>
                </a:solidFill>
              </a:rPr>
              <a:t> in </a:t>
            </a:r>
            <a:r>
              <a:rPr lang="nl-NL" sz="2426" b="1" dirty="0" err="1">
                <a:solidFill>
                  <a:prstClr val="white"/>
                </a:solidFill>
              </a:rPr>
              <a:t>family</a:t>
            </a:r>
            <a:r>
              <a:rPr lang="nl-NL" sz="2426" b="1" dirty="0">
                <a:solidFill>
                  <a:prstClr val="white"/>
                </a:solidFill>
              </a:rPr>
              <a:t> </a:t>
            </a:r>
            <a:r>
              <a:rPr lang="nl-NL" sz="2426" b="1" dirty="0" err="1">
                <a:solidFill>
                  <a:prstClr val="white"/>
                </a:solidFill>
              </a:rPr>
              <a:t>firms</a:t>
            </a:r>
            <a:endParaRPr lang="en-US" sz="2426" b="1" dirty="0">
              <a:solidFill>
                <a:prstClr val="white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19469" y="1790826"/>
            <a:ext cx="8511124" cy="4990084"/>
          </a:xfrm>
        </p:spPr>
        <p:txBody>
          <a:bodyPr/>
          <a:lstStyle/>
          <a:p>
            <a:r>
              <a:rPr lang="nl-NL" dirty="0" err="1" smtClean="0">
                <a:solidFill>
                  <a:schemeClr val="tx1"/>
                </a:solidFill>
              </a:rPr>
              <a:t>Introduction</a:t>
            </a:r>
            <a:endParaRPr lang="nl-NL" dirty="0" smtClean="0">
              <a:solidFill>
                <a:schemeClr val="tx1"/>
              </a:solidFill>
            </a:endParaRPr>
          </a:p>
          <a:p>
            <a:r>
              <a:rPr lang="nl-NL" dirty="0" err="1" smtClean="0">
                <a:solidFill>
                  <a:schemeClr val="tx1"/>
                </a:solidFill>
              </a:rPr>
              <a:t>Entrepreneurship</a:t>
            </a:r>
            <a:r>
              <a:rPr lang="nl-NL" dirty="0" smtClean="0">
                <a:solidFill>
                  <a:schemeClr val="tx1"/>
                </a:solidFill>
              </a:rPr>
              <a:t> per </a:t>
            </a:r>
            <a:r>
              <a:rPr lang="nl-NL" dirty="0" err="1" smtClean="0">
                <a:solidFill>
                  <a:schemeClr val="tx1"/>
                </a:solidFill>
              </a:rPr>
              <a:t>generation</a:t>
            </a:r>
            <a:endParaRPr lang="nl-NL" dirty="0" smtClean="0">
              <a:solidFill>
                <a:schemeClr val="tx1"/>
              </a:solidFill>
            </a:endParaRPr>
          </a:p>
          <a:p>
            <a:r>
              <a:rPr lang="nl-NL" dirty="0" smtClean="0">
                <a:solidFill>
                  <a:schemeClr val="tx1"/>
                </a:solidFill>
              </a:rPr>
              <a:t>Transfer </a:t>
            </a:r>
            <a:r>
              <a:rPr lang="nl-NL" dirty="0" err="1" smtClean="0">
                <a:solidFill>
                  <a:schemeClr val="tx1"/>
                </a:solidFill>
              </a:rPr>
              <a:t>responsibility</a:t>
            </a:r>
            <a:r>
              <a:rPr lang="nl-NL" dirty="0" smtClean="0">
                <a:solidFill>
                  <a:schemeClr val="tx1"/>
                </a:solidFill>
              </a:rPr>
              <a:t> to the </a:t>
            </a:r>
            <a:r>
              <a:rPr lang="nl-NL" dirty="0" err="1" smtClean="0">
                <a:solidFill>
                  <a:schemeClr val="tx1"/>
                </a:solidFill>
              </a:rPr>
              <a:t>next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r>
              <a:rPr lang="nl-NL" dirty="0" err="1" smtClean="0">
                <a:solidFill>
                  <a:schemeClr val="tx1"/>
                </a:solidFill>
              </a:rPr>
              <a:t>generation</a:t>
            </a:r>
            <a:endParaRPr lang="nl-NL" dirty="0" smtClean="0">
              <a:solidFill>
                <a:schemeClr val="tx1"/>
              </a:solidFill>
            </a:endParaRPr>
          </a:p>
          <a:p>
            <a:r>
              <a:rPr lang="nl-NL" dirty="0" err="1" smtClean="0">
                <a:solidFill>
                  <a:schemeClr val="tx1"/>
                </a:solidFill>
              </a:rPr>
              <a:t>Lessons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r>
              <a:rPr lang="nl-NL" dirty="0" err="1" smtClean="0">
                <a:solidFill>
                  <a:schemeClr val="tx1"/>
                </a:solidFill>
              </a:rPr>
              <a:t>learned</a:t>
            </a:r>
            <a:endParaRPr lang="nl-NL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859" y="4993834"/>
            <a:ext cx="10081683" cy="206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5"/>
          <p:cNvSpPr txBox="1">
            <a:spLocks/>
          </p:cNvSpPr>
          <p:nvPr/>
        </p:nvSpPr>
        <p:spPr bwMode="auto">
          <a:xfrm>
            <a:off x="3020838" y="7216456"/>
            <a:ext cx="4469971" cy="2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1907" rIns="0" bIns="11907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378047" indent="-84011" defTabSz="1008126">
              <a:spcBef>
                <a:spcPct val="20000"/>
              </a:spcBef>
              <a:defRPr/>
            </a:pPr>
            <a:r>
              <a:rPr lang="en-GB" sz="1544" kern="0">
                <a:solidFill>
                  <a:prstClr val="white">
                    <a:lumMod val="65000"/>
                  </a:prstClr>
                </a:solidFill>
                <a:latin typeface="Arial"/>
              </a:rPr>
              <a:t>Entrepreneurship and risk taking in family firms RSM 07-03-14</a:t>
            </a:r>
            <a:endParaRPr lang="en-GB" sz="1544" kern="0" dirty="0">
              <a:solidFill>
                <a:prstClr val="white">
                  <a:lumMod val="6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399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5859" y="0"/>
            <a:ext cx="10081683" cy="1127781"/>
          </a:xfrm>
          <a:prstGeom prst="rect">
            <a:avLst/>
          </a:prstGeom>
          <a:solidFill>
            <a:srgbClr val="006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15" dirty="0">
              <a:solidFill>
                <a:prstClr val="white"/>
              </a:solidFill>
            </a:endParaRPr>
          </a:p>
        </p:txBody>
      </p:sp>
      <p:pic>
        <p:nvPicPr>
          <p:cNvPr id="8" name="Picture 2" descr="D:\Data\Walraven_logo_CI2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3331" y="93982"/>
            <a:ext cx="2609817" cy="916997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802005" y="396917"/>
            <a:ext cx="9182033" cy="55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1907" rIns="0" bIns="11907" numCol="1" anchor="ctr" anchorCtr="0" compatLnSpc="1">
            <a:prstTxWarp prst="textNoShape">
              <a:avLst/>
            </a:prstTxWarp>
          </a:bodyPr>
          <a:lstStyle/>
          <a:p>
            <a:r>
              <a:rPr lang="en-US" sz="2426" b="1" dirty="0">
                <a:solidFill>
                  <a:prstClr val="white"/>
                </a:solidFill>
              </a:rPr>
              <a:t>Walraven Today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Footer Placeholder 5"/>
          <p:cNvSpPr txBox="1">
            <a:spLocks/>
          </p:cNvSpPr>
          <p:nvPr/>
        </p:nvSpPr>
        <p:spPr bwMode="auto">
          <a:xfrm>
            <a:off x="3020838" y="7216456"/>
            <a:ext cx="4469971" cy="2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1907" rIns="0" bIns="11907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378047" indent="-84011" defTabSz="1008126">
              <a:spcBef>
                <a:spcPct val="20000"/>
              </a:spcBef>
              <a:defRPr/>
            </a:pPr>
            <a:r>
              <a:rPr lang="en-GB" sz="1544" kern="0" dirty="0">
                <a:solidFill>
                  <a:prstClr val="white">
                    <a:lumMod val="65000"/>
                  </a:prstClr>
                </a:solidFill>
                <a:latin typeface="Arial"/>
              </a:rPr>
              <a:t>Entrepreneurship and risk taking in family firms RSM 07-03-14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3" name="Picture 7" descr="world_map_overview_World_New_2012_FC.jpg"/>
          <p:cNvPicPr>
            <a:picLocks noChangeAspect="1"/>
          </p:cNvPicPr>
          <p:nvPr/>
        </p:nvPicPr>
        <p:blipFill>
          <a:blip r:embed="rId3" cstate="print"/>
          <a:srcRect l="21690" t="12845" r="20501" b="38932"/>
          <a:stretch>
            <a:fillRect/>
          </a:stretch>
        </p:blipFill>
        <p:spPr bwMode="auto">
          <a:xfrm>
            <a:off x="305859" y="1127782"/>
            <a:ext cx="10081683" cy="5946200"/>
          </a:xfrm>
          <a:prstGeom prst="rect">
            <a:avLst/>
          </a:prstGeom>
          <a:blipFill dpi="0" rotWithShape="1">
            <a:blip r:embed="rId4" cstate="print"/>
            <a:srcRect l="19260" t="10857" r="17119" b="14343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sp>
        <p:nvSpPr>
          <p:cNvPr id="14" name="Content Placeholder 5"/>
          <p:cNvSpPr txBox="1">
            <a:spLocks/>
          </p:cNvSpPr>
          <p:nvPr/>
        </p:nvSpPr>
        <p:spPr bwMode="auto">
          <a:xfrm>
            <a:off x="1119469" y="1764296"/>
            <a:ext cx="8511124" cy="499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1907" rIns="0" bIns="11907" numCol="1" anchor="t" anchorCtr="0" compatLnSpc="1">
            <a:prstTxWarp prst="textNoShape">
              <a:avLst/>
            </a:prstTxWarp>
          </a:bodyPr>
          <a:lstStyle/>
          <a:p>
            <a:pPr marL="378047" indent="-378047" defTabSz="1008126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nl-NL" sz="2646" kern="0" dirty="0">
                <a:solidFill>
                  <a:srgbClr val="6A5546"/>
                </a:solidFill>
                <a:latin typeface="Arial Narrow" pitchFamily="34" charset="0"/>
              </a:rPr>
              <a:t>International </a:t>
            </a:r>
            <a:r>
              <a:rPr lang="nl-NL" sz="2646" kern="0" dirty="0" err="1">
                <a:solidFill>
                  <a:srgbClr val="6A5546"/>
                </a:solidFill>
                <a:latin typeface="Arial Narrow" pitchFamily="34" charset="0"/>
              </a:rPr>
              <a:t>family</a:t>
            </a:r>
            <a:r>
              <a:rPr lang="nl-NL" sz="2646" kern="0" dirty="0">
                <a:solidFill>
                  <a:srgbClr val="6A5546"/>
                </a:solidFill>
                <a:latin typeface="Arial Narrow" pitchFamily="34" charset="0"/>
              </a:rPr>
              <a:t> </a:t>
            </a:r>
            <a:r>
              <a:rPr lang="nl-NL" sz="2646" kern="0" dirty="0" err="1">
                <a:solidFill>
                  <a:srgbClr val="6A5546"/>
                </a:solidFill>
                <a:latin typeface="Arial Narrow" pitchFamily="34" charset="0"/>
              </a:rPr>
              <a:t>owned</a:t>
            </a:r>
            <a:r>
              <a:rPr lang="nl-NL" sz="2646" kern="0" dirty="0">
                <a:solidFill>
                  <a:srgbClr val="6A5546"/>
                </a:solidFill>
                <a:latin typeface="Arial Narrow" pitchFamily="34" charset="0"/>
              </a:rPr>
              <a:t> </a:t>
            </a:r>
            <a:r>
              <a:rPr lang="nl-NL" sz="2646" kern="0" dirty="0" err="1">
                <a:solidFill>
                  <a:srgbClr val="6A5546"/>
                </a:solidFill>
                <a:latin typeface="Arial Narrow" pitchFamily="34" charset="0"/>
              </a:rPr>
              <a:t>company</a:t>
            </a:r>
            <a:r>
              <a:rPr lang="nl-NL" sz="2646" kern="0" dirty="0">
                <a:solidFill>
                  <a:srgbClr val="6A5546"/>
                </a:solidFill>
                <a:latin typeface="Arial Narrow" pitchFamily="34" charset="0"/>
              </a:rPr>
              <a:t> !</a:t>
            </a:r>
          </a:p>
          <a:p>
            <a:pPr marL="378047" indent="-378047" defTabSz="1008126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nl-NL" sz="2646" kern="0" dirty="0">
                <a:solidFill>
                  <a:srgbClr val="6A5546"/>
                </a:solidFill>
                <a:latin typeface="Arial Narrow" pitchFamily="34" charset="0"/>
              </a:rPr>
              <a:t>Ca. 800 employees </a:t>
            </a:r>
            <a:r>
              <a:rPr lang="nl-NL" sz="2646" kern="0" dirty="0" err="1">
                <a:solidFill>
                  <a:srgbClr val="6A5546"/>
                </a:solidFill>
                <a:latin typeface="Arial Narrow" pitchFamily="34" charset="0"/>
              </a:rPr>
              <a:t>worldwide</a:t>
            </a:r>
            <a:endParaRPr lang="nl-NL" sz="2646" kern="0" dirty="0">
              <a:solidFill>
                <a:srgbClr val="6A5546"/>
              </a:solidFill>
              <a:latin typeface="Arial Narrow" pitchFamily="34" charset="0"/>
            </a:endParaRPr>
          </a:p>
          <a:p>
            <a:pPr marL="378047" indent="-378047" defTabSz="1008126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nl-NL" sz="2646" kern="0" dirty="0">
                <a:solidFill>
                  <a:srgbClr val="6A5546"/>
                </a:solidFill>
                <a:latin typeface="Arial Narrow" pitchFamily="34" charset="0"/>
              </a:rPr>
              <a:t>€ 100 </a:t>
            </a:r>
            <a:r>
              <a:rPr lang="nl-NL" sz="2646" kern="0" dirty="0" err="1">
                <a:solidFill>
                  <a:srgbClr val="6A5546"/>
                </a:solidFill>
                <a:latin typeface="Arial Narrow" pitchFamily="34" charset="0"/>
              </a:rPr>
              <a:t>Million</a:t>
            </a:r>
            <a:r>
              <a:rPr lang="nl-NL" sz="2646" kern="0" dirty="0">
                <a:solidFill>
                  <a:srgbClr val="6A5546"/>
                </a:solidFill>
                <a:latin typeface="Arial Narrow" pitchFamily="34" charset="0"/>
              </a:rPr>
              <a:t> + </a:t>
            </a:r>
            <a:r>
              <a:rPr lang="nl-NL" sz="2646" kern="0" dirty="0" err="1">
                <a:solidFill>
                  <a:srgbClr val="6A5546"/>
                </a:solidFill>
                <a:latin typeface="Arial Narrow" pitchFamily="34" charset="0"/>
              </a:rPr>
              <a:t>turnover</a:t>
            </a:r>
            <a:endParaRPr lang="nl-NL" sz="2646" kern="0" dirty="0">
              <a:solidFill>
                <a:srgbClr val="6A5546"/>
              </a:solidFill>
              <a:latin typeface="Arial Narrow" pitchFamily="34" charset="0"/>
            </a:endParaRPr>
          </a:p>
          <a:p>
            <a:pPr marL="378047" indent="-378047" defTabSz="1008126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nl-NL" sz="2646" kern="0" dirty="0">
                <a:solidFill>
                  <a:srgbClr val="6A5546"/>
                </a:solidFill>
                <a:latin typeface="Arial Narrow" pitchFamily="34" charset="0"/>
              </a:rPr>
              <a:t>Ca. 90% of </a:t>
            </a:r>
            <a:r>
              <a:rPr lang="nl-NL" sz="2646" kern="0" dirty="0" err="1">
                <a:solidFill>
                  <a:srgbClr val="6A5546"/>
                </a:solidFill>
                <a:latin typeface="Arial Narrow" pitchFamily="34" charset="0"/>
              </a:rPr>
              <a:t>turnover</a:t>
            </a:r>
            <a:r>
              <a:rPr lang="nl-NL" sz="2646" kern="0" dirty="0">
                <a:solidFill>
                  <a:srgbClr val="6A5546"/>
                </a:solidFill>
                <a:latin typeface="Arial Narrow" pitchFamily="34" charset="0"/>
              </a:rPr>
              <a:t> in </a:t>
            </a:r>
            <a:r>
              <a:rPr lang="nl-NL" sz="2646" kern="0" dirty="0" err="1">
                <a:solidFill>
                  <a:srgbClr val="6A5546"/>
                </a:solidFill>
                <a:latin typeface="Arial Narrow" pitchFamily="34" charset="0"/>
              </a:rPr>
              <a:t>Europe</a:t>
            </a:r>
            <a:endParaRPr lang="nl-NL" sz="2646" kern="0" dirty="0">
              <a:solidFill>
                <a:srgbClr val="6A5546"/>
              </a:solidFill>
              <a:latin typeface="Arial Narrow" pitchFamily="34" charset="0"/>
            </a:endParaRPr>
          </a:p>
          <a:p>
            <a:pPr marL="378047" indent="-378047" defTabSz="1008126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nl-NL" sz="2646" kern="0" dirty="0" err="1">
                <a:solidFill>
                  <a:srgbClr val="6A5546"/>
                </a:solidFill>
                <a:latin typeface="Arial Narrow" pitchFamily="34" charset="0"/>
              </a:rPr>
              <a:t>Growing</a:t>
            </a:r>
            <a:r>
              <a:rPr lang="nl-NL" sz="2646" kern="0" dirty="0">
                <a:solidFill>
                  <a:srgbClr val="6A5546"/>
                </a:solidFill>
                <a:latin typeface="Arial Narrow" pitchFamily="34" charset="0"/>
              </a:rPr>
              <a:t> </a:t>
            </a:r>
            <a:r>
              <a:rPr lang="nl-NL" sz="2646" kern="0" dirty="0" err="1">
                <a:solidFill>
                  <a:srgbClr val="6A5546"/>
                </a:solidFill>
                <a:latin typeface="Arial Narrow" pitchFamily="34" charset="0"/>
              </a:rPr>
              <a:t>fast</a:t>
            </a:r>
            <a:r>
              <a:rPr lang="nl-NL" sz="2646" kern="0" dirty="0">
                <a:solidFill>
                  <a:srgbClr val="6A5546"/>
                </a:solidFill>
                <a:latin typeface="Arial Narrow" pitchFamily="34" charset="0"/>
              </a:rPr>
              <a:t> in </a:t>
            </a:r>
            <a:r>
              <a:rPr lang="nl-NL" sz="2646" kern="0" dirty="0" err="1">
                <a:solidFill>
                  <a:srgbClr val="6A5546"/>
                </a:solidFill>
                <a:latin typeface="Arial Narrow" pitchFamily="34" charset="0"/>
              </a:rPr>
              <a:t>emerging</a:t>
            </a:r>
            <a:r>
              <a:rPr lang="nl-NL" sz="2646" kern="0" dirty="0">
                <a:solidFill>
                  <a:srgbClr val="6A5546"/>
                </a:solidFill>
                <a:latin typeface="Arial Narrow" pitchFamily="34" charset="0"/>
              </a:rPr>
              <a:t> </a:t>
            </a:r>
            <a:r>
              <a:rPr lang="nl-NL" sz="2646" kern="0" dirty="0" err="1">
                <a:solidFill>
                  <a:srgbClr val="6A5546"/>
                </a:solidFill>
                <a:latin typeface="Arial Narrow" pitchFamily="34" charset="0"/>
              </a:rPr>
              <a:t>markets</a:t>
            </a:r>
            <a:endParaRPr lang="nl-NL" sz="2646" kern="0" dirty="0">
              <a:solidFill>
                <a:srgbClr val="6A5546"/>
              </a:solidFill>
              <a:latin typeface="Arial Narrow" pitchFamily="34" charset="0"/>
            </a:endParaRPr>
          </a:p>
          <a:p>
            <a:pPr marL="378047" indent="-378047" defTabSz="1008126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nl-NL" sz="2646" kern="0" dirty="0" err="1">
                <a:solidFill>
                  <a:srgbClr val="6A5546"/>
                </a:solidFill>
                <a:latin typeface="Arial Narrow" pitchFamily="34" charset="0"/>
              </a:rPr>
              <a:t>Ambitious</a:t>
            </a:r>
            <a:endParaRPr lang="nl-NL" sz="2646" kern="0" dirty="0">
              <a:solidFill>
                <a:srgbClr val="6A5546"/>
              </a:solidFill>
              <a:latin typeface="Arial Narrow" pitchFamily="34" charset="0"/>
            </a:endParaRPr>
          </a:p>
          <a:p>
            <a:pPr marL="378047" indent="-378047" defTabSz="1008126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nl-NL" sz="2646" kern="0" dirty="0" err="1">
                <a:solidFill>
                  <a:srgbClr val="6A5546"/>
                </a:solidFill>
                <a:latin typeface="Arial Narrow" pitchFamily="34" charset="0"/>
              </a:rPr>
              <a:t>Reliable</a:t>
            </a:r>
            <a:endParaRPr lang="nl-NL" sz="2646" kern="0" dirty="0">
              <a:solidFill>
                <a:srgbClr val="6A5546"/>
              </a:solidFill>
              <a:latin typeface="Arial Narrow" pitchFamily="34" charset="0"/>
            </a:endParaRPr>
          </a:p>
          <a:p>
            <a:pPr marL="378047" indent="-378047" defTabSz="1008126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nl-NL" sz="2646" kern="0" dirty="0">
                <a:solidFill>
                  <a:srgbClr val="6A5546"/>
                </a:solidFill>
                <a:latin typeface="Arial Narrow" pitchFamily="34" charset="0"/>
              </a:rPr>
              <a:t>Long term focus</a:t>
            </a:r>
          </a:p>
          <a:p>
            <a:pPr marL="378047" indent="-378047" defTabSz="1008126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nl-NL" sz="2646" kern="0" dirty="0" err="1">
                <a:solidFill>
                  <a:srgbClr val="6A5546"/>
                </a:solidFill>
                <a:latin typeface="Arial Narrow" pitchFamily="34" charset="0"/>
              </a:rPr>
              <a:t>Know</a:t>
            </a:r>
            <a:r>
              <a:rPr lang="nl-NL" sz="2646" kern="0" dirty="0">
                <a:solidFill>
                  <a:srgbClr val="6A5546"/>
                </a:solidFill>
                <a:latin typeface="Arial Narrow" pitchFamily="34" charset="0"/>
              </a:rPr>
              <a:t> </a:t>
            </a:r>
            <a:r>
              <a:rPr lang="nl-NL" sz="2646" kern="0" dirty="0" err="1">
                <a:solidFill>
                  <a:srgbClr val="6A5546"/>
                </a:solidFill>
                <a:latin typeface="Arial Narrow" pitchFamily="34" charset="0"/>
              </a:rPr>
              <a:t>how</a:t>
            </a:r>
            <a:endParaRPr lang="nl-NL" sz="2646" kern="0" dirty="0">
              <a:solidFill>
                <a:srgbClr val="6A5546"/>
              </a:solidFill>
              <a:latin typeface="Arial Narrow" pitchFamily="34" charset="0"/>
            </a:endParaRPr>
          </a:p>
          <a:p>
            <a:pPr marL="378047" indent="-378047" defTabSz="1008126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nl-NL" sz="2646" kern="0" dirty="0" err="1">
                <a:solidFill>
                  <a:srgbClr val="6A5546"/>
                </a:solidFill>
                <a:latin typeface="Arial Narrow" pitchFamily="34" charset="0"/>
              </a:rPr>
              <a:t>Since</a:t>
            </a:r>
            <a:r>
              <a:rPr lang="nl-NL" sz="2646" kern="0" dirty="0">
                <a:solidFill>
                  <a:srgbClr val="6A5546"/>
                </a:solidFill>
                <a:latin typeface="Arial Narrow" pitchFamily="34" charset="0"/>
              </a:rPr>
              <a:t> 1942, more </a:t>
            </a:r>
            <a:r>
              <a:rPr lang="nl-NL" sz="2646" kern="0" dirty="0" err="1">
                <a:solidFill>
                  <a:srgbClr val="6A5546"/>
                </a:solidFill>
                <a:latin typeface="Arial Narrow" pitchFamily="34" charset="0"/>
              </a:rPr>
              <a:t>then</a:t>
            </a:r>
            <a:r>
              <a:rPr lang="nl-NL" sz="2646" kern="0" dirty="0">
                <a:solidFill>
                  <a:srgbClr val="6A5546"/>
                </a:solidFill>
                <a:latin typeface="Arial Narrow" pitchFamily="34" charset="0"/>
              </a:rPr>
              <a:t> 70 </a:t>
            </a:r>
            <a:r>
              <a:rPr lang="nl-NL" sz="2646" kern="0" dirty="0" err="1">
                <a:solidFill>
                  <a:srgbClr val="6A5546"/>
                </a:solidFill>
                <a:latin typeface="Arial Narrow" pitchFamily="34" charset="0"/>
              </a:rPr>
              <a:t>years</a:t>
            </a:r>
            <a:r>
              <a:rPr lang="nl-NL" sz="2646" kern="0" dirty="0">
                <a:solidFill>
                  <a:srgbClr val="6A5546"/>
                </a:solidFill>
                <a:latin typeface="Arial Narrow" pitchFamily="34" charset="0"/>
              </a:rPr>
              <a:t> of </a:t>
            </a:r>
            <a:r>
              <a:rPr lang="nl-NL" sz="2646" kern="0" dirty="0" err="1">
                <a:solidFill>
                  <a:srgbClr val="6A5546"/>
                </a:solidFill>
                <a:latin typeface="Arial Narrow" pitchFamily="34" charset="0"/>
              </a:rPr>
              <a:t>experience</a:t>
            </a:r>
            <a:r>
              <a:rPr lang="nl-NL" sz="2646" kern="0" dirty="0">
                <a:solidFill>
                  <a:srgbClr val="6A5546"/>
                </a:solidFill>
                <a:latin typeface="Arial Narrow" pitchFamily="34" charset="0"/>
              </a:rPr>
              <a:t> !</a:t>
            </a:r>
          </a:p>
          <a:p>
            <a:pPr marL="378047" indent="-378047" defTabSz="1008126">
              <a:spcBef>
                <a:spcPct val="20000"/>
              </a:spcBef>
              <a:defRPr/>
            </a:pPr>
            <a:endParaRPr lang="nl-NL" sz="2646" kern="0" dirty="0">
              <a:solidFill>
                <a:srgbClr val="6A5546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89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5859" y="0"/>
            <a:ext cx="10081683" cy="1127781"/>
          </a:xfrm>
          <a:prstGeom prst="rect">
            <a:avLst/>
          </a:prstGeom>
          <a:solidFill>
            <a:srgbClr val="006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15" dirty="0">
              <a:solidFill>
                <a:prstClr val="white"/>
              </a:solidFill>
            </a:endParaRPr>
          </a:p>
        </p:txBody>
      </p:sp>
      <p:pic>
        <p:nvPicPr>
          <p:cNvPr id="8" name="Picture 2" descr="D:\Data\Walraven_logo_CI2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3331" y="93982"/>
            <a:ext cx="2609817" cy="916997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802005" y="396917"/>
            <a:ext cx="9182033" cy="55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1907" rIns="0" bIns="11907" numCol="1" anchor="ctr" anchorCtr="0" compatLnSpc="1">
            <a:prstTxWarp prst="textNoShape">
              <a:avLst/>
            </a:prstTxWarp>
          </a:bodyPr>
          <a:lstStyle/>
          <a:p>
            <a:r>
              <a:rPr lang="en-US" sz="2426" b="1" dirty="0">
                <a:solidFill>
                  <a:prstClr val="white"/>
                </a:solidFill>
              </a:rPr>
              <a:t>Our Mission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Footer Placeholder 5"/>
          <p:cNvSpPr txBox="1">
            <a:spLocks/>
          </p:cNvSpPr>
          <p:nvPr/>
        </p:nvSpPr>
        <p:spPr bwMode="auto">
          <a:xfrm>
            <a:off x="3020838" y="7216456"/>
            <a:ext cx="4469971" cy="2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1907" rIns="0" bIns="11907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378047" indent="-84011" defTabSz="1008126">
              <a:spcBef>
                <a:spcPct val="20000"/>
              </a:spcBef>
              <a:defRPr/>
            </a:pPr>
            <a:r>
              <a:rPr lang="en-GB" sz="1544" kern="0" dirty="0">
                <a:solidFill>
                  <a:prstClr val="white">
                    <a:lumMod val="65000"/>
                  </a:prstClr>
                </a:solidFill>
                <a:latin typeface="Arial"/>
              </a:rPr>
              <a:t>Entrepreneurship and risk taking in family firms RSM 07-03-14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05859" y="1127189"/>
            <a:ext cx="4904141" cy="5938392"/>
          </a:xfrm>
          <a:prstGeom prst="rect">
            <a:avLst/>
          </a:prstGeom>
          <a:solidFill>
            <a:srgbClr val="DBE5DE"/>
          </a:solidFill>
          <a:ln w="9525">
            <a:solidFill>
              <a:srgbClr val="EDEDED"/>
            </a:solidFill>
            <a:miter lim="800000"/>
            <a:headEnd/>
            <a:tailEnd/>
          </a:ln>
          <a:effectLst/>
        </p:spPr>
        <p:txBody>
          <a:bodyPr vert="horz" wrap="square" lIns="515992" tIns="238150" rIns="119075" bIns="119075" numCol="1" anchor="t" anchorCtr="0" compatLnSpc="1">
            <a:prstTxWarp prst="textNoShape">
              <a:avLst/>
            </a:prstTxWarp>
          </a:bodyPr>
          <a:lstStyle/>
          <a:p>
            <a:pPr marL="378047" indent="-378047" defTabSz="1008126">
              <a:spcBef>
                <a:spcPct val="20000"/>
              </a:spcBef>
              <a:defRPr/>
            </a:pPr>
            <a:endParaRPr lang="en-US" sz="2646" kern="0" dirty="0">
              <a:solidFill>
                <a:srgbClr val="6A5546"/>
              </a:solidFill>
              <a:latin typeface="Arial Narrow" pitchFamily="34" charset="0"/>
            </a:endParaRPr>
          </a:p>
          <a:p>
            <a:pPr marL="378047" indent="-378047" defTabSz="1008126">
              <a:spcBef>
                <a:spcPct val="20000"/>
              </a:spcBef>
              <a:defRPr/>
            </a:pPr>
            <a:r>
              <a:rPr lang="en-US" sz="2646" kern="0" dirty="0">
                <a:solidFill>
                  <a:srgbClr val="6A5546"/>
                </a:solidFill>
                <a:latin typeface="Arial Narrow" pitchFamily="34" charset="0"/>
              </a:rPr>
              <a:t>As Walraven, we provide </a:t>
            </a:r>
          </a:p>
          <a:p>
            <a:pPr marL="378047" indent="-378047" defTabSz="1008126">
              <a:spcBef>
                <a:spcPct val="20000"/>
              </a:spcBef>
              <a:defRPr/>
            </a:pPr>
            <a:r>
              <a:rPr lang="en-US" sz="2646" kern="0" dirty="0">
                <a:solidFill>
                  <a:srgbClr val="6A5546"/>
                </a:solidFill>
                <a:latin typeface="Arial Narrow" pitchFamily="34" charset="0"/>
              </a:rPr>
              <a:t>comfort and safety to our </a:t>
            </a:r>
          </a:p>
          <a:p>
            <a:pPr marL="378047" indent="-378047" defTabSz="1008126">
              <a:spcBef>
                <a:spcPct val="20000"/>
              </a:spcBef>
              <a:defRPr/>
            </a:pPr>
            <a:r>
              <a:rPr lang="en-US" sz="2646" kern="0" dirty="0">
                <a:solidFill>
                  <a:srgbClr val="6A5546"/>
                </a:solidFill>
                <a:latin typeface="Arial Narrow" pitchFamily="34" charset="0"/>
              </a:rPr>
              <a:t>customers by supplying them </a:t>
            </a:r>
          </a:p>
          <a:p>
            <a:pPr marL="378047" indent="-378047" defTabSz="1008126">
              <a:spcBef>
                <a:spcPct val="20000"/>
              </a:spcBef>
              <a:defRPr/>
            </a:pPr>
            <a:r>
              <a:rPr lang="en-US" sz="2646" kern="0" dirty="0">
                <a:solidFill>
                  <a:srgbClr val="6A5546"/>
                </a:solidFill>
                <a:latin typeface="Arial Narrow" pitchFamily="34" charset="0"/>
              </a:rPr>
              <a:t>with our efficient, reliable and </a:t>
            </a:r>
          </a:p>
          <a:p>
            <a:pPr marL="378047" indent="-378047" defTabSz="1008126">
              <a:spcBef>
                <a:spcPct val="20000"/>
              </a:spcBef>
              <a:defRPr/>
            </a:pPr>
            <a:r>
              <a:rPr lang="en-US" sz="2646" kern="0" dirty="0">
                <a:solidFill>
                  <a:srgbClr val="6A5546"/>
                </a:solidFill>
                <a:latin typeface="Arial Narrow" pitchFamily="34" charset="0"/>
              </a:rPr>
              <a:t>innovative services and </a:t>
            </a:r>
          </a:p>
          <a:p>
            <a:pPr marL="378047" indent="-378047" defTabSz="1008126">
              <a:spcBef>
                <a:spcPct val="20000"/>
              </a:spcBef>
              <a:defRPr/>
            </a:pPr>
            <a:r>
              <a:rPr lang="en-US" sz="2646" kern="0" dirty="0">
                <a:solidFill>
                  <a:srgbClr val="6A5546"/>
                </a:solidFill>
                <a:latin typeface="Arial Narrow" pitchFamily="34" charset="0"/>
              </a:rPr>
              <a:t>product systems. </a:t>
            </a:r>
          </a:p>
          <a:p>
            <a:pPr marL="378047" indent="-378047" defTabSz="1008126">
              <a:spcBef>
                <a:spcPct val="20000"/>
              </a:spcBef>
              <a:defRPr/>
            </a:pPr>
            <a:r>
              <a:rPr lang="en-US" sz="2646" kern="0" dirty="0">
                <a:solidFill>
                  <a:srgbClr val="6A5546"/>
                </a:solidFill>
                <a:latin typeface="Arial Narrow" pitchFamily="34" charset="0"/>
              </a:rPr>
              <a:t>It is up to us to keep on doing </a:t>
            </a:r>
          </a:p>
          <a:p>
            <a:pPr marL="378047" indent="-378047" defTabSz="1008126">
              <a:spcBef>
                <a:spcPct val="20000"/>
              </a:spcBef>
              <a:defRPr/>
            </a:pPr>
            <a:r>
              <a:rPr lang="en-US" sz="2646" kern="0" dirty="0">
                <a:solidFill>
                  <a:srgbClr val="6A5546"/>
                </a:solidFill>
                <a:latin typeface="Arial Narrow" pitchFamily="34" charset="0"/>
              </a:rPr>
              <a:t>this so we can pass this </a:t>
            </a:r>
          </a:p>
          <a:p>
            <a:pPr marL="378047" indent="-378047" defTabSz="1008126">
              <a:spcBef>
                <a:spcPct val="20000"/>
              </a:spcBef>
              <a:defRPr/>
            </a:pPr>
            <a:r>
              <a:rPr lang="en-US" sz="2646" kern="0" dirty="0">
                <a:solidFill>
                  <a:srgbClr val="6A5546"/>
                </a:solidFill>
                <a:latin typeface="Arial Narrow" pitchFamily="34" charset="0"/>
              </a:rPr>
              <a:t>responsibility on to future </a:t>
            </a:r>
          </a:p>
          <a:p>
            <a:pPr marL="378047" indent="-378047" defTabSz="1008126">
              <a:spcBef>
                <a:spcPct val="20000"/>
              </a:spcBef>
              <a:defRPr/>
            </a:pPr>
            <a:r>
              <a:rPr lang="en-US" sz="2646" kern="0" dirty="0">
                <a:solidFill>
                  <a:srgbClr val="6A5546"/>
                </a:solidFill>
                <a:latin typeface="Arial Narrow" pitchFamily="34" charset="0"/>
              </a:rPr>
              <a:t>generations.</a:t>
            </a:r>
          </a:p>
        </p:txBody>
      </p:sp>
      <p:pic>
        <p:nvPicPr>
          <p:cNvPr id="15" name="Picture 2" descr="D:\Data\Strategy_Deployment\Recycle_symb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9512" y="2075146"/>
            <a:ext cx="4648776" cy="4648776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5592922" y="3047740"/>
            <a:ext cx="1667050" cy="2764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15" dirty="0">
                <a:solidFill>
                  <a:srgbClr val="6A5546"/>
                </a:solidFill>
              </a:rPr>
              <a:t>Pass responsibility </a:t>
            </a:r>
          </a:p>
          <a:p>
            <a:pPr algn="ctr"/>
            <a:r>
              <a:rPr lang="en-US" sz="2315" dirty="0">
                <a:solidFill>
                  <a:srgbClr val="6A5546"/>
                </a:solidFill>
              </a:rPr>
              <a:t>on to future generations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21428" y="3354606"/>
            <a:ext cx="2206989" cy="1339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15" dirty="0">
                <a:solidFill>
                  <a:srgbClr val="6A5546"/>
                </a:solidFill>
              </a:rPr>
              <a:t>Provide </a:t>
            </a:r>
          </a:p>
          <a:p>
            <a:pPr algn="ctr"/>
            <a:r>
              <a:rPr lang="en-US" sz="2315" dirty="0">
                <a:solidFill>
                  <a:srgbClr val="6A5546"/>
                </a:solidFill>
              </a:rPr>
              <a:t>Comfort &amp; Safety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51718" y="5120086"/>
            <a:ext cx="2814470" cy="151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15" dirty="0">
                <a:solidFill>
                  <a:srgbClr val="6A5546"/>
                </a:solidFill>
              </a:rPr>
              <a:t>Supply efficient, reliable, innovative services &amp; product systems </a:t>
            </a:r>
          </a:p>
        </p:txBody>
      </p:sp>
    </p:spTree>
    <p:extLst>
      <p:ext uri="{BB962C8B-B14F-4D97-AF65-F5344CB8AC3E}">
        <p14:creationId xmlns:p14="http://schemas.microsoft.com/office/powerpoint/2010/main" val="8912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7" descr="BIS_Fixing_EN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858" y="0"/>
            <a:ext cx="4070577" cy="1131979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</p:pic>
      <p:pic>
        <p:nvPicPr>
          <p:cNvPr id="12" name="Obrázek 2" descr="F:\Obrázky\2011-09-18 VTP Roztoky\VTP Roztoky 03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623" y="1125708"/>
            <a:ext cx="4244919" cy="32607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561647" y="0"/>
            <a:ext cx="10081683" cy="1127781"/>
          </a:xfrm>
          <a:prstGeom prst="rect">
            <a:avLst/>
          </a:prstGeom>
          <a:solidFill>
            <a:srgbClr val="006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15" dirty="0">
              <a:solidFill>
                <a:prstClr val="white"/>
              </a:solidFill>
            </a:endParaRPr>
          </a:p>
        </p:txBody>
      </p:sp>
      <p:pic>
        <p:nvPicPr>
          <p:cNvPr id="8" name="Picture 2" descr="D:\Data\Walraven_logo_CI2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3331" y="93982"/>
            <a:ext cx="2609817" cy="916997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205509" y="343382"/>
            <a:ext cx="9182033" cy="55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1907" rIns="0" bIns="11907" numCol="1" anchor="ctr" anchorCtr="0" compatLnSpc="1">
            <a:prstTxWarp prst="textNoShape">
              <a:avLst/>
            </a:prstTxWarp>
          </a:bodyPr>
          <a:lstStyle/>
          <a:p>
            <a:endParaRPr lang="en-US" sz="2426" b="1" dirty="0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859" y="3577068"/>
            <a:ext cx="6174647" cy="347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C:\Temp\Input Project references\730 Walraven_Sp._z.o.o._Poland\Project reference Flextronic 4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75277" y="3961924"/>
            <a:ext cx="4112265" cy="3084198"/>
          </a:xfrm>
          <a:prstGeom prst="rect">
            <a:avLst/>
          </a:prstGeom>
          <a:noFill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67749" y="3065331"/>
            <a:ext cx="1819792" cy="1349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C:\Temp\Input Project references\730 Walraven_Sp._z.o.o._Poland\Project reference Ronal 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858" y="1135128"/>
            <a:ext cx="3526287" cy="2644715"/>
          </a:xfrm>
          <a:prstGeom prst="rect">
            <a:avLst/>
          </a:prstGeom>
          <a:noFill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22202" y="1131979"/>
            <a:ext cx="2761487" cy="206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26003" y="3154130"/>
            <a:ext cx="2669680" cy="197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/>
          <a:stretch>
            <a:fillRect/>
          </a:stretch>
        </p:blipFill>
        <p:spPr bwMode="auto">
          <a:xfrm>
            <a:off x="5187515" y="5518396"/>
            <a:ext cx="2025180" cy="154256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5859" y="3531036"/>
            <a:ext cx="1714545" cy="100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5858" y="6009580"/>
            <a:ext cx="1432661" cy="105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itle 1"/>
          <p:cNvSpPr txBox="1">
            <a:spLocks/>
          </p:cNvSpPr>
          <p:nvPr/>
        </p:nvSpPr>
        <p:spPr bwMode="auto">
          <a:xfrm>
            <a:off x="1594138" y="0"/>
            <a:ext cx="9182033" cy="55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1907" rIns="0" bIns="11907" numCol="1" anchor="ctr" anchorCtr="0" compatLnSpc="1">
            <a:prstTxWarp prst="textNoShape">
              <a:avLst/>
            </a:prstTxWarp>
          </a:bodyPr>
          <a:lstStyle/>
          <a:p>
            <a:endParaRPr lang="en-US" sz="2426" b="1" dirty="0">
              <a:solidFill>
                <a:prstClr val="white"/>
              </a:solidFill>
            </a:endParaRPr>
          </a:p>
          <a:p>
            <a:r>
              <a:rPr lang="en-US" sz="2426" b="1" dirty="0">
                <a:solidFill>
                  <a:prstClr val="white"/>
                </a:solidFill>
              </a:rPr>
              <a:t>  </a:t>
            </a:r>
            <a:r>
              <a:rPr lang="en-US" sz="3087" b="1" dirty="0">
                <a:solidFill>
                  <a:prstClr val="white"/>
                </a:solidFill>
              </a:rPr>
              <a:t>BIS</a:t>
            </a:r>
          </a:p>
          <a:p>
            <a:r>
              <a:rPr lang="en-US" sz="3087" b="1" dirty="0">
                <a:solidFill>
                  <a:prstClr val="white"/>
                </a:solidFill>
              </a:rPr>
              <a:t>  Fixing systems</a:t>
            </a:r>
          </a:p>
        </p:txBody>
      </p:sp>
      <p:pic>
        <p:nvPicPr>
          <p:cNvPr id="28" name="Picture 6" descr="BIS_GOLD"/>
          <p:cNvPicPr>
            <a:picLocks noChangeAspect="1" noChangeArrowheads="1"/>
          </p:cNvPicPr>
          <p:nvPr/>
        </p:nvPicPr>
        <p:blipFill>
          <a:blip r:embed="rId15" cstate="print"/>
          <a:srcRect l="9137" r="8507" b="7758"/>
          <a:stretch>
            <a:fillRect/>
          </a:stretch>
        </p:blipFill>
        <p:spPr bwMode="auto">
          <a:xfrm>
            <a:off x="3478669" y="5823973"/>
            <a:ext cx="1691813" cy="12312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0" name="Footer Placeholder 5"/>
          <p:cNvSpPr txBox="1">
            <a:spLocks/>
          </p:cNvSpPr>
          <p:nvPr/>
        </p:nvSpPr>
        <p:spPr bwMode="auto">
          <a:xfrm>
            <a:off x="3020838" y="7216456"/>
            <a:ext cx="4469971" cy="2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1907" rIns="0" bIns="11907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378047" indent="-84011" defTabSz="1008126">
              <a:spcBef>
                <a:spcPct val="20000"/>
              </a:spcBef>
              <a:defRPr/>
            </a:pPr>
            <a:r>
              <a:rPr lang="en-GB" sz="1544" kern="0" dirty="0">
                <a:solidFill>
                  <a:prstClr val="white">
                    <a:lumMod val="65000"/>
                  </a:prstClr>
                </a:solidFill>
                <a:latin typeface="Arial"/>
              </a:rPr>
              <a:t>Entrepreneurship and risk taking in family firms RSM 07-03-14</a:t>
            </a:r>
          </a:p>
        </p:txBody>
      </p:sp>
    </p:spTree>
    <p:extLst>
      <p:ext uri="{BB962C8B-B14F-4D97-AF65-F5344CB8AC3E}">
        <p14:creationId xmlns:p14="http://schemas.microsoft.com/office/powerpoint/2010/main" val="43757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BIS_FireProtection_EN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859" y="0"/>
            <a:ext cx="5852613" cy="11303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1193" y="624274"/>
            <a:ext cx="4616349" cy="3179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62796" y="0"/>
            <a:ext cx="10111330" cy="1126006"/>
          </a:xfrm>
          <a:prstGeom prst="rect">
            <a:avLst/>
          </a:prstGeom>
          <a:solidFill>
            <a:srgbClr val="006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15" dirty="0">
              <a:solidFill>
                <a:prstClr val="white"/>
              </a:solidFill>
            </a:endParaRPr>
          </a:p>
        </p:txBody>
      </p:sp>
      <p:pic>
        <p:nvPicPr>
          <p:cNvPr id="8" name="Picture 2" descr="D:\Data\Walraven_logo_CI2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3331" y="93982"/>
            <a:ext cx="2609817" cy="916997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594138" y="0"/>
            <a:ext cx="9182033" cy="55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1907" rIns="0" bIns="11907" numCol="1" anchor="ctr" anchorCtr="0" compatLnSpc="1">
            <a:prstTxWarp prst="textNoShape">
              <a:avLst/>
            </a:prstTxWarp>
          </a:bodyPr>
          <a:lstStyle/>
          <a:p>
            <a:endParaRPr lang="en-US" sz="2426" b="1" dirty="0">
              <a:solidFill>
                <a:prstClr val="white"/>
              </a:solidFill>
            </a:endParaRPr>
          </a:p>
          <a:p>
            <a:r>
              <a:rPr lang="en-US" sz="2426" b="1" dirty="0">
                <a:solidFill>
                  <a:prstClr val="white"/>
                </a:solidFill>
              </a:rPr>
              <a:t>  </a:t>
            </a:r>
            <a:r>
              <a:rPr lang="en-US" sz="3087" b="1" dirty="0">
                <a:solidFill>
                  <a:prstClr val="white"/>
                </a:solidFill>
              </a:rPr>
              <a:t>BIS</a:t>
            </a:r>
          </a:p>
          <a:p>
            <a:r>
              <a:rPr lang="en-US" sz="3087" b="1" dirty="0">
                <a:solidFill>
                  <a:prstClr val="white"/>
                </a:solidFill>
              </a:rPr>
              <a:t>  Fire protection systems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19469" y="1790826"/>
            <a:ext cx="8511124" cy="4990084"/>
          </a:xfrm>
        </p:spPr>
        <p:txBody>
          <a:bodyPr/>
          <a:lstStyle/>
          <a:p>
            <a:pPr>
              <a:buNone/>
            </a:pP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" name="Picture 4" descr="BIS_Pacifyre_Tangit_Family+EFC_MAX_pat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8464" y="4223854"/>
            <a:ext cx="7127925" cy="2815162"/>
          </a:xfrm>
          <a:prstGeom prst="rect">
            <a:avLst/>
          </a:prstGeom>
          <a:noFill/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859" y="1121840"/>
            <a:ext cx="4943285" cy="310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1" descr="Flurbild_NL_CI2.jpg"/>
          <p:cNvPicPr>
            <a:picLocks noChangeAspect="1"/>
          </p:cNvPicPr>
          <p:nvPr/>
        </p:nvPicPr>
        <p:blipFill>
          <a:blip r:embed="rId7" cstate="print"/>
          <a:srcRect l="30243" t="9402" r="7014" b="14957"/>
          <a:stretch>
            <a:fillRect/>
          </a:stretch>
        </p:blipFill>
        <p:spPr bwMode="auto">
          <a:xfrm>
            <a:off x="6507894" y="3769816"/>
            <a:ext cx="3879648" cy="329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han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17056" y="2387703"/>
            <a:ext cx="2176059" cy="2176059"/>
          </a:xfrm>
          <a:prstGeom prst="rect">
            <a:avLst/>
          </a:prstGeom>
          <a:noFill/>
        </p:spPr>
      </p:pic>
      <p:sp>
        <p:nvSpPr>
          <p:cNvPr id="18" name="Footer Placeholder 5"/>
          <p:cNvSpPr txBox="1">
            <a:spLocks/>
          </p:cNvSpPr>
          <p:nvPr/>
        </p:nvSpPr>
        <p:spPr bwMode="auto">
          <a:xfrm>
            <a:off x="3020838" y="7216456"/>
            <a:ext cx="4469971" cy="2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1907" rIns="0" bIns="11907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378047" indent="-84011" defTabSz="1008126">
              <a:spcBef>
                <a:spcPct val="20000"/>
              </a:spcBef>
              <a:defRPr/>
            </a:pPr>
            <a:r>
              <a:rPr lang="en-GB" sz="1544" kern="0" dirty="0">
                <a:solidFill>
                  <a:prstClr val="white">
                    <a:lumMod val="65000"/>
                  </a:prstClr>
                </a:solidFill>
                <a:latin typeface="Arial"/>
              </a:rPr>
              <a:t>Entrepreneurship and risk taking in family firms RSM 07-03-14</a:t>
            </a:r>
          </a:p>
        </p:txBody>
      </p:sp>
    </p:spTree>
    <p:extLst>
      <p:ext uri="{BB962C8B-B14F-4D97-AF65-F5344CB8AC3E}">
        <p14:creationId xmlns:p14="http://schemas.microsoft.com/office/powerpoint/2010/main" val="247527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BIS_Sanitary_EN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859" y="0"/>
            <a:ext cx="4542668" cy="112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850" y="0"/>
            <a:ext cx="10081683" cy="1127781"/>
          </a:xfrm>
          <a:prstGeom prst="rect">
            <a:avLst/>
          </a:prstGeom>
          <a:solidFill>
            <a:srgbClr val="006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15" dirty="0">
              <a:solidFill>
                <a:prstClr val="white"/>
              </a:solidFill>
            </a:endParaRPr>
          </a:p>
        </p:txBody>
      </p:sp>
      <p:pic>
        <p:nvPicPr>
          <p:cNvPr id="8" name="Picture 2" descr="D:\Data\Walraven_logo_CI2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3331" y="93982"/>
            <a:ext cx="2609817" cy="916997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19469" y="1790826"/>
            <a:ext cx="8511124" cy="4990084"/>
          </a:xfrm>
        </p:spPr>
        <p:txBody>
          <a:bodyPr/>
          <a:lstStyle/>
          <a:p>
            <a:pPr>
              <a:buNone/>
            </a:pP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594138" y="0"/>
            <a:ext cx="9182033" cy="55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1907" rIns="0" bIns="11907" numCol="1" anchor="ctr" anchorCtr="0" compatLnSpc="1">
            <a:prstTxWarp prst="textNoShape">
              <a:avLst/>
            </a:prstTxWarp>
          </a:bodyPr>
          <a:lstStyle/>
          <a:p>
            <a:endParaRPr lang="en-US" sz="2426" b="1" dirty="0">
              <a:solidFill>
                <a:prstClr val="white"/>
              </a:solidFill>
            </a:endParaRPr>
          </a:p>
          <a:p>
            <a:r>
              <a:rPr lang="en-US" sz="2426" b="1" dirty="0">
                <a:solidFill>
                  <a:prstClr val="white"/>
                </a:solidFill>
              </a:rPr>
              <a:t>  </a:t>
            </a:r>
            <a:r>
              <a:rPr lang="en-US" sz="3087" b="1" dirty="0">
                <a:solidFill>
                  <a:prstClr val="white"/>
                </a:solidFill>
              </a:rPr>
              <a:t>BIS</a:t>
            </a:r>
          </a:p>
          <a:p>
            <a:r>
              <a:rPr lang="en-US" sz="3087" b="1" dirty="0">
                <a:solidFill>
                  <a:prstClr val="white"/>
                </a:solidFill>
              </a:rPr>
              <a:t>  Sanitary systems</a:t>
            </a:r>
          </a:p>
        </p:txBody>
      </p:sp>
      <p:pic>
        <p:nvPicPr>
          <p:cNvPr id="13" name="Picture 4" descr="imagesanitary2"/>
          <p:cNvPicPr>
            <a:picLocks noChangeAspect="1" noChangeArrowheads="1"/>
          </p:cNvPicPr>
          <p:nvPr/>
        </p:nvPicPr>
        <p:blipFill>
          <a:blip r:embed="rId4" cstate="print"/>
          <a:srcRect l="8553" t="16753" r="13879" b="30673"/>
          <a:stretch>
            <a:fillRect/>
          </a:stretch>
        </p:blipFill>
        <p:spPr bwMode="auto">
          <a:xfrm>
            <a:off x="4592324" y="1135690"/>
            <a:ext cx="5795218" cy="525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24"/>
          <p:cNvGrpSpPr>
            <a:grpSpLocks/>
          </p:cNvGrpSpPr>
          <p:nvPr/>
        </p:nvGrpSpPr>
        <p:grpSpPr bwMode="auto">
          <a:xfrm>
            <a:off x="294857" y="1117686"/>
            <a:ext cx="3579348" cy="5364646"/>
            <a:chOff x="292" y="906"/>
            <a:chExt cx="2045" cy="3065"/>
          </a:xfrm>
        </p:grpSpPr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402" y="3374"/>
              <a:ext cx="1362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544" dirty="0">
                  <a:solidFill>
                    <a:srgbClr val="6A5546"/>
                  </a:solidFill>
                </a:rPr>
                <a:t>BIS </a:t>
              </a:r>
              <a:r>
                <a:rPr lang="en-GB" sz="1544" dirty="0" err="1">
                  <a:solidFill>
                    <a:srgbClr val="6A5546"/>
                  </a:solidFill>
                </a:rPr>
                <a:t>Vario</a:t>
              </a:r>
              <a:r>
                <a:rPr lang="en-GB" sz="1544" baseline="30000" dirty="0">
                  <a:solidFill>
                    <a:srgbClr val="6A5546"/>
                  </a:solidFill>
                </a:rPr>
                <a:t>®</a:t>
              </a:r>
            </a:p>
            <a:p>
              <a:r>
                <a:rPr lang="en-GB" sz="1103" dirty="0">
                  <a:solidFill>
                    <a:srgbClr val="6A5546"/>
                  </a:solidFill>
                </a:rPr>
                <a:t>High/low adjustable WC</a:t>
              </a:r>
            </a:p>
          </p:txBody>
        </p:sp>
        <p:grpSp>
          <p:nvGrpSpPr>
            <p:cNvPr id="24" name="Group 13"/>
            <p:cNvGrpSpPr>
              <a:grpSpLocks/>
            </p:cNvGrpSpPr>
            <p:nvPr/>
          </p:nvGrpSpPr>
          <p:grpSpPr bwMode="auto">
            <a:xfrm>
              <a:off x="292" y="906"/>
              <a:ext cx="1458" cy="2346"/>
              <a:chOff x="372" y="906"/>
              <a:chExt cx="1458" cy="2346"/>
            </a:xfrm>
          </p:grpSpPr>
          <p:pic>
            <p:nvPicPr>
              <p:cNvPr id="28" name="Picture 14" descr="Verloop_big"/>
              <p:cNvPicPr>
                <a:picLocks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72" y="906"/>
                <a:ext cx="1458" cy="2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15" descr="VOORWAND_02-vrij-03531xxl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55" y="1182"/>
                <a:ext cx="1035" cy="17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5" name="Group 16"/>
            <p:cNvGrpSpPr>
              <a:grpSpLocks/>
            </p:cNvGrpSpPr>
            <p:nvPr/>
          </p:nvGrpSpPr>
          <p:grpSpPr bwMode="auto">
            <a:xfrm>
              <a:off x="1444" y="2928"/>
              <a:ext cx="893" cy="1043"/>
              <a:chOff x="1122" y="3048"/>
              <a:chExt cx="893" cy="1043"/>
            </a:xfrm>
          </p:grpSpPr>
          <p:pic>
            <p:nvPicPr>
              <p:cNvPr id="26" name="Picture 17" descr="DSC00008-bewerkt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546" t="11664" r="6682" b="7086"/>
              <a:stretch>
                <a:fillRect/>
              </a:stretch>
            </p:blipFill>
            <p:spPr bwMode="auto">
              <a:xfrm>
                <a:off x="1122" y="3048"/>
                <a:ext cx="893" cy="1043"/>
              </a:xfrm>
              <a:prstGeom prst="rect">
                <a:avLst/>
              </a:prstGeom>
              <a:noFill/>
              <a:ln w="6350">
                <a:solidFill>
                  <a:schemeClr val="hlink"/>
                </a:solidFill>
                <a:miter lim="800000"/>
                <a:headEnd/>
                <a:tailEnd/>
              </a:ln>
            </p:spPr>
          </p:pic>
          <p:sp>
            <p:nvSpPr>
              <p:cNvPr id="27" name="AutoShape 18"/>
              <p:cNvSpPr>
                <a:spLocks noChangeArrowheads="1"/>
              </p:cNvSpPr>
              <p:nvPr/>
            </p:nvSpPr>
            <p:spPr bwMode="auto">
              <a:xfrm>
                <a:off x="1193" y="3520"/>
                <a:ext cx="73" cy="465"/>
              </a:xfrm>
              <a:prstGeom prst="upDownArrow">
                <a:avLst>
                  <a:gd name="adj1" fmla="val 50000"/>
                  <a:gd name="adj2" fmla="val 127397"/>
                </a:avLst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 sz="2315">
                  <a:solidFill>
                    <a:srgbClr val="6A5546"/>
                  </a:solidFill>
                </a:endParaRPr>
              </a:p>
            </p:txBody>
          </p:sp>
        </p:grpSp>
      </p:grpSp>
      <p:sp>
        <p:nvSpPr>
          <p:cNvPr id="35" name="Footer Placeholder 5"/>
          <p:cNvSpPr txBox="1">
            <a:spLocks/>
          </p:cNvSpPr>
          <p:nvPr/>
        </p:nvSpPr>
        <p:spPr bwMode="auto">
          <a:xfrm>
            <a:off x="3020838" y="7216456"/>
            <a:ext cx="4469971" cy="2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1907" rIns="0" bIns="11907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378047" indent="-84011" defTabSz="1008126">
              <a:spcBef>
                <a:spcPct val="20000"/>
              </a:spcBef>
              <a:defRPr/>
            </a:pPr>
            <a:r>
              <a:rPr lang="en-GB" sz="1544" kern="0" dirty="0">
                <a:solidFill>
                  <a:prstClr val="white">
                    <a:lumMod val="65000"/>
                  </a:prstClr>
                </a:solidFill>
                <a:latin typeface="Arial"/>
              </a:rPr>
              <a:t>Entrepreneurship and risk taking in family firms RSM 07-03-14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33411" y="1243843"/>
            <a:ext cx="2583945" cy="164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30576" y="3227357"/>
            <a:ext cx="1665073" cy="119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69597" y="1286054"/>
            <a:ext cx="619807" cy="15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322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SM-A1-corporate-editable-PPT">
  <a:themeElements>
    <a:clrScheme name="3_RSM-A1-corporate-editable-PPT 1">
      <a:dk1>
        <a:srgbClr val="6A5546"/>
      </a:dk1>
      <a:lt1>
        <a:srgbClr val="FFFFFF"/>
      </a:lt1>
      <a:dk2>
        <a:srgbClr val="00275D"/>
      </a:dk2>
      <a:lt2>
        <a:srgbClr val="DDD3CB"/>
      </a:lt2>
      <a:accent1>
        <a:srgbClr val="7F93AE"/>
      </a:accent1>
      <a:accent2>
        <a:srgbClr val="CBD3DE"/>
      </a:accent2>
      <a:accent3>
        <a:srgbClr val="FFFFFF"/>
      </a:accent3>
      <a:accent4>
        <a:srgbClr val="59473A"/>
      </a:accent4>
      <a:accent5>
        <a:srgbClr val="C0C8D3"/>
      </a:accent5>
      <a:accent6>
        <a:srgbClr val="B8BFC9"/>
      </a:accent6>
      <a:hlink>
        <a:srgbClr val="00275D"/>
      </a:hlink>
      <a:folHlink>
        <a:srgbClr val="00275D"/>
      </a:folHlink>
    </a:clrScheme>
    <a:fontScheme name="3_RSM-A1-corporate-editable-PP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RSM-A1-corporate-editable-PPT 1">
        <a:dk1>
          <a:srgbClr val="6A5546"/>
        </a:dk1>
        <a:lt1>
          <a:srgbClr val="FFFFFF"/>
        </a:lt1>
        <a:dk2>
          <a:srgbClr val="00275D"/>
        </a:dk2>
        <a:lt2>
          <a:srgbClr val="DDD3CB"/>
        </a:lt2>
        <a:accent1>
          <a:srgbClr val="7F93AE"/>
        </a:accent1>
        <a:accent2>
          <a:srgbClr val="CBD3DE"/>
        </a:accent2>
        <a:accent3>
          <a:srgbClr val="FFFFFF"/>
        </a:accent3>
        <a:accent4>
          <a:srgbClr val="59473A"/>
        </a:accent4>
        <a:accent5>
          <a:srgbClr val="C0C8D3"/>
        </a:accent5>
        <a:accent6>
          <a:srgbClr val="B8BFC9"/>
        </a:accent6>
        <a:hlink>
          <a:srgbClr val="00275D"/>
        </a:hlink>
        <a:folHlink>
          <a:srgbClr val="0027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RSM-A1-corporate-editable-PPT">
  <a:themeElements>
    <a:clrScheme name="Aangepast 3">
      <a:dk1>
        <a:srgbClr val="6A5546"/>
      </a:dk1>
      <a:lt1>
        <a:sysClr val="window" lastClr="FFFFFF"/>
      </a:lt1>
      <a:dk2>
        <a:srgbClr val="00275D"/>
      </a:dk2>
      <a:lt2>
        <a:srgbClr val="DDD3CB"/>
      </a:lt2>
      <a:accent1>
        <a:srgbClr val="7F93AE"/>
      </a:accent1>
      <a:accent2>
        <a:srgbClr val="CBD3DE"/>
      </a:accent2>
      <a:accent3>
        <a:srgbClr val="00275D"/>
      </a:accent3>
      <a:accent4>
        <a:srgbClr val="C6B4A5"/>
      </a:accent4>
      <a:accent5>
        <a:srgbClr val="6A5546"/>
      </a:accent5>
      <a:accent6>
        <a:srgbClr val="DDD3CB"/>
      </a:accent6>
      <a:hlink>
        <a:srgbClr val="00275D"/>
      </a:hlink>
      <a:folHlink>
        <a:srgbClr val="00275D"/>
      </a:folHlink>
    </a:clrScheme>
    <a:fontScheme name="4_RSM-A1-corporate-editable-PP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F821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Paques Style - Content Pages">
  <a:themeElements>
    <a:clrScheme name="Paques">
      <a:dk1>
        <a:srgbClr val="006E93"/>
      </a:dk1>
      <a:lt1>
        <a:srgbClr val="FFFFFF"/>
      </a:lt1>
      <a:dk2>
        <a:srgbClr val="C0DBE4"/>
      </a:dk2>
      <a:lt2>
        <a:srgbClr val="FFFFFF"/>
      </a:lt2>
      <a:accent1>
        <a:srgbClr val="073347"/>
      </a:accent1>
      <a:accent2>
        <a:srgbClr val="006E96"/>
      </a:accent2>
      <a:accent3>
        <a:srgbClr val="D5E7EF"/>
      </a:accent3>
      <a:accent4>
        <a:srgbClr val="00B3DA"/>
      </a:accent4>
      <a:accent5>
        <a:srgbClr val="E1F6FF"/>
      </a:accent5>
      <a:accent6>
        <a:srgbClr val="77CBE6"/>
      </a:accent6>
      <a:hlink>
        <a:srgbClr val="006E93"/>
      </a:hlink>
      <a:folHlink>
        <a:srgbClr val="80B7C9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Paques Style - Las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RSM-A1-corporate-editable-PPT">
  <a:themeElements>
    <a:clrScheme name="Aangepast 3">
      <a:dk1>
        <a:srgbClr val="6A5546"/>
      </a:dk1>
      <a:lt1>
        <a:sysClr val="window" lastClr="FFFFFF"/>
      </a:lt1>
      <a:dk2>
        <a:srgbClr val="00275D"/>
      </a:dk2>
      <a:lt2>
        <a:srgbClr val="DDD3CB"/>
      </a:lt2>
      <a:accent1>
        <a:srgbClr val="7F93AE"/>
      </a:accent1>
      <a:accent2>
        <a:srgbClr val="CBD3DE"/>
      </a:accent2>
      <a:accent3>
        <a:srgbClr val="00275D"/>
      </a:accent3>
      <a:accent4>
        <a:srgbClr val="C6B4A5"/>
      </a:accent4>
      <a:accent5>
        <a:srgbClr val="6A5546"/>
      </a:accent5>
      <a:accent6>
        <a:srgbClr val="DDD3CB"/>
      </a:accent6>
      <a:hlink>
        <a:srgbClr val="00275D"/>
      </a:hlink>
      <a:folHlink>
        <a:srgbClr val="00275D"/>
      </a:folHlink>
    </a:clrScheme>
    <a:fontScheme name="4_RSM-A1-corporate-editable-PP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F821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8_RSM-A1-corporate-editable-PPT">
  <a:themeElements>
    <a:clrScheme name="Aangepast 3">
      <a:dk1>
        <a:srgbClr val="6A5546"/>
      </a:dk1>
      <a:lt1>
        <a:sysClr val="window" lastClr="FFFFFF"/>
      </a:lt1>
      <a:dk2>
        <a:srgbClr val="00275D"/>
      </a:dk2>
      <a:lt2>
        <a:srgbClr val="DDD3CB"/>
      </a:lt2>
      <a:accent1>
        <a:srgbClr val="7F93AE"/>
      </a:accent1>
      <a:accent2>
        <a:srgbClr val="CBD3DE"/>
      </a:accent2>
      <a:accent3>
        <a:srgbClr val="00275D"/>
      </a:accent3>
      <a:accent4>
        <a:srgbClr val="C6B4A5"/>
      </a:accent4>
      <a:accent5>
        <a:srgbClr val="6A5546"/>
      </a:accent5>
      <a:accent6>
        <a:srgbClr val="DDD3CB"/>
      </a:accent6>
      <a:hlink>
        <a:srgbClr val="00275D"/>
      </a:hlink>
      <a:folHlink>
        <a:srgbClr val="00275D"/>
      </a:folHlink>
    </a:clrScheme>
    <a:fontScheme name="4_RSM-A1-corporate-editable-PP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F821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9_RSM-A1-corporate-editable-PPT">
  <a:themeElements>
    <a:clrScheme name="Aangepast 3">
      <a:dk1>
        <a:srgbClr val="6A5546"/>
      </a:dk1>
      <a:lt1>
        <a:sysClr val="window" lastClr="FFFFFF"/>
      </a:lt1>
      <a:dk2>
        <a:srgbClr val="00275D"/>
      </a:dk2>
      <a:lt2>
        <a:srgbClr val="DDD3CB"/>
      </a:lt2>
      <a:accent1>
        <a:srgbClr val="7F93AE"/>
      </a:accent1>
      <a:accent2>
        <a:srgbClr val="CBD3DE"/>
      </a:accent2>
      <a:accent3>
        <a:srgbClr val="00275D"/>
      </a:accent3>
      <a:accent4>
        <a:srgbClr val="C6B4A5"/>
      </a:accent4>
      <a:accent5>
        <a:srgbClr val="6A5546"/>
      </a:accent5>
      <a:accent6>
        <a:srgbClr val="DDD3CB"/>
      </a:accent6>
      <a:hlink>
        <a:srgbClr val="00275D"/>
      </a:hlink>
      <a:folHlink>
        <a:srgbClr val="00275D"/>
      </a:folHlink>
    </a:clrScheme>
    <a:fontScheme name="4_RSM-A1-corporate-editable-PP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F821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RSM-A1-corporate-editable-PPT</Template>
  <TotalTime>864</TotalTime>
  <Words>1095</Words>
  <Application>Microsoft Office PowerPoint</Application>
  <PresentationFormat>Custom</PresentationFormat>
  <Paragraphs>220</Paragraphs>
  <Slides>34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ＭＳ Ｐゴシック</vt:lpstr>
      <vt:lpstr>Arial</vt:lpstr>
      <vt:lpstr>Arial Narrow</vt:lpstr>
      <vt:lpstr>Calibri</vt:lpstr>
      <vt:lpstr>Verdana</vt:lpstr>
      <vt:lpstr>Wingdings</vt:lpstr>
      <vt:lpstr>RSM-A1-corporate-editable-PPT</vt:lpstr>
      <vt:lpstr>4_RSM-A1-corporate-editable-PPT</vt:lpstr>
      <vt:lpstr>Paques Style - Content Pages</vt:lpstr>
      <vt:lpstr>Paques Style - Last Slide</vt:lpstr>
      <vt:lpstr>7_RSM-A1-corporate-editable-PPT</vt:lpstr>
      <vt:lpstr>8_RSM-A1-corporate-editable-PPT</vt:lpstr>
      <vt:lpstr>9_RSM-A1-corporate-editable-PPT</vt:lpstr>
      <vt:lpstr>Bitmap Image</vt:lpstr>
      <vt:lpstr>Workshop: “Entrepreneurship and Risk Taking in Family Businesses”   Friday March 7th 2014</vt:lpstr>
      <vt:lpstr>Erasmus centre for family business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are your partner in the global installation market !</vt:lpstr>
      <vt:lpstr>Entrepreneurship and Risk Taking in FFs   Friday March 7th 2014</vt:lpstr>
      <vt:lpstr>A sensitizing exercise</vt:lpstr>
      <vt:lpstr>A sensitizing exercise</vt:lpstr>
      <vt:lpstr>A sensitizing exercise</vt:lpstr>
      <vt:lpstr>Issues surrounding leadership transitions</vt:lpstr>
      <vt:lpstr>FF survival after leadership transitions</vt:lpstr>
      <vt:lpstr>What causes these firms to fail?</vt:lpstr>
      <vt:lpstr>First generation leaders</vt:lpstr>
      <vt:lpstr>second generation leaders</vt:lpstr>
      <vt:lpstr>second generation leaders</vt:lpstr>
      <vt:lpstr>Dividend payouts</vt:lpstr>
      <vt:lpstr>R&amp;D expenditures</vt:lpstr>
      <vt:lpstr>Who is beating the trend?</vt:lpstr>
      <vt:lpstr>R&amp;D expenditures</vt:lpstr>
      <vt:lpstr>Attitude towards risk</vt:lpstr>
      <vt:lpstr>Attitude towards risk</vt:lpstr>
      <vt:lpstr>Corporate governance</vt:lpstr>
      <vt:lpstr>Corporate governance</vt:lpstr>
      <vt:lpstr>Corporate governance</vt:lpstr>
      <vt:lpstr>conclusion</vt:lpstr>
      <vt:lpstr>ERASMUS CENTRE FOR FAMILY BUSINESS</vt:lpstr>
    </vt:vector>
  </TitlesOfParts>
  <Company>Rotterdam School of Management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Maron Zewdie</dc:creator>
  <cp:lastModifiedBy>Microsoft account</cp:lastModifiedBy>
  <cp:revision>53</cp:revision>
  <dcterms:created xsi:type="dcterms:W3CDTF">2011-04-13T12:57:44Z</dcterms:created>
  <dcterms:modified xsi:type="dcterms:W3CDTF">2014-04-07T12:44:37Z</dcterms:modified>
</cp:coreProperties>
</file>