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7" r:id="rId4"/>
    <p:sldId id="268" r:id="rId5"/>
    <p:sldId id="269" r:id="rId6"/>
    <p:sldId id="257" r:id="rId7"/>
    <p:sldId id="258" r:id="rId8"/>
    <p:sldId id="266" r:id="rId9"/>
    <p:sldId id="270" r:id="rId10"/>
    <p:sldId id="259" r:id="rId11"/>
    <p:sldId id="263" r:id="rId12"/>
    <p:sldId id="274" r:id="rId13"/>
    <p:sldId id="260" r:id="rId14"/>
    <p:sldId id="273" r:id="rId15"/>
    <p:sldId id="264" r:id="rId16"/>
    <p:sldId id="275" r:id="rId17"/>
    <p:sldId id="262" r:id="rId18"/>
    <p:sldId id="276" r:id="rId19"/>
    <p:sldId id="271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\Algemeen$\Adviseursmappen\EVERT\Haven\Dissertatie\Stakingscijfers\stakingen%201889-2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\Algemeen$\Adviseursmappen\EVERT\Haven\Dissertatie\Stakingscijfers\stakersdagen%201889-2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>
              <a:defRPr/>
            </a:pPr>
            <a:r>
              <a:rPr lang="nl-NL" sz="2000" dirty="0" smtClean="0"/>
              <a:t>Strike</a:t>
            </a:r>
            <a:r>
              <a:rPr lang="nl-NL" sz="2000" baseline="0" dirty="0" smtClean="0"/>
              <a:t> </a:t>
            </a:r>
            <a:r>
              <a:rPr lang="nl-NL" sz="2000" baseline="0" dirty="0" err="1" smtClean="0"/>
              <a:t>frequency</a:t>
            </a:r>
            <a:endParaRPr lang="nl-NL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9993559832798675E-2"/>
          <c:y val="1.8882404878990053E-2"/>
          <c:w val="0.943031131525226"/>
          <c:h val="0.89408827869028196"/>
        </c:manualLayout>
      </c:layout>
      <c:lineChart>
        <c:grouping val="standard"/>
        <c:varyColors val="0"/>
        <c:ser>
          <c:idx val="0"/>
          <c:order val="0"/>
          <c:tx>
            <c:strRef>
              <c:f>Blad2!$A$4</c:f>
              <c:strCache>
                <c:ptCount val="1"/>
                <c:pt idx="0">
                  <c:v>Aantal stakingen</c:v>
                </c:pt>
              </c:strCache>
            </c:strRef>
          </c:tx>
          <c:marker>
            <c:symbol val="none"/>
          </c:marker>
          <c:cat>
            <c:strRef>
              <c:f>Blad2!$B$2:$DR$3</c:f>
              <c:strCache>
                <c:ptCount val="121"/>
                <c:pt idx="0">
                  <c:v>1889</c:v>
                </c:pt>
                <c:pt idx="1">
                  <c:v>1890</c:v>
                </c:pt>
                <c:pt idx="2">
                  <c:v>1891</c:v>
                </c:pt>
                <c:pt idx="3">
                  <c:v>1892</c:v>
                </c:pt>
                <c:pt idx="4">
                  <c:v>1893</c:v>
                </c:pt>
                <c:pt idx="5">
                  <c:v>1894</c:v>
                </c:pt>
                <c:pt idx="6">
                  <c:v>1895</c:v>
                </c:pt>
                <c:pt idx="7">
                  <c:v>1896</c:v>
                </c:pt>
                <c:pt idx="8">
                  <c:v>1897</c:v>
                </c:pt>
                <c:pt idx="9">
                  <c:v>1898</c:v>
                </c:pt>
                <c:pt idx="10">
                  <c:v>1899</c:v>
                </c:pt>
                <c:pt idx="11">
                  <c:v>1900</c:v>
                </c:pt>
                <c:pt idx="12">
                  <c:v>1901</c:v>
                </c:pt>
                <c:pt idx="13">
                  <c:v>1902</c:v>
                </c:pt>
                <c:pt idx="14">
                  <c:v>1903</c:v>
                </c:pt>
                <c:pt idx="15">
                  <c:v>1904</c:v>
                </c:pt>
                <c:pt idx="16">
                  <c:v>1905</c:v>
                </c:pt>
                <c:pt idx="17">
                  <c:v>1906</c:v>
                </c:pt>
                <c:pt idx="18">
                  <c:v>1907</c:v>
                </c:pt>
                <c:pt idx="19">
                  <c:v>1908</c:v>
                </c:pt>
                <c:pt idx="20">
                  <c:v>1909</c:v>
                </c:pt>
                <c:pt idx="21">
                  <c:v>1910</c:v>
                </c:pt>
                <c:pt idx="22">
                  <c:v>1911</c:v>
                </c:pt>
                <c:pt idx="23">
                  <c:v>1912</c:v>
                </c:pt>
                <c:pt idx="24">
                  <c:v>1913</c:v>
                </c:pt>
                <c:pt idx="25">
                  <c:v>1914</c:v>
                </c:pt>
                <c:pt idx="26">
                  <c:v>1915</c:v>
                </c:pt>
                <c:pt idx="27">
                  <c:v>1916</c:v>
                </c:pt>
                <c:pt idx="28">
                  <c:v>1917</c:v>
                </c:pt>
                <c:pt idx="29">
                  <c:v>1918</c:v>
                </c:pt>
                <c:pt idx="30">
                  <c:v>1919</c:v>
                </c:pt>
                <c:pt idx="31">
                  <c:v>1920</c:v>
                </c:pt>
                <c:pt idx="32">
                  <c:v>1921</c:v>
                </c:pt>
                <c:pt idx="33">
                  <c:v>1922</c:v>
                </c:pt>
                <c:pt idx="34">
                  <c:v>1923</c:v>
                </c:pt>
                <c:pt idx="35">
                  <c:v>1924</c:v>
                </c:pt>
                <c:pt idx="36">
                  <c:v>1925</c:v>
                </c:pt>
                <c:pt idx="37">
                  <c:v>1926</c:v>
                </c:pt>
                <c:pt idx="38">
                  <c:v>1927</c:v>
                </c:pt>
                <c:pt idx="39">
                  <c:v>1928</c:v>
                </c:pt>
                <c:pt idx="40">
                  <c:v>1929</c:v>
                </c:pt>
                <c:pt idx="41">
                  <c:v>1930</c:v>
                </c:pt>
                <c:pt idx="42">
                  <c:v>1931</c:v>
                </c:pt>
                <c:pt idx="43">
                  <c:v>1932</c:v>
                </c:pt>
                <c:pt idx="44">
                  <c:v>1933</c:v>
                </c:pt>
                <c:pt idx="45">
                  <c:v>1934</c:v>
                </c:pt>
                <c:pt idx="46">
                  <c:v>1935</c:v>
                </c:pt>
                <c:pt idx="47">
                  <c:v>1936</c:v>
                </c:pt>
                <c:pt idx="48">
                  <c:v>1937</c:v>
                </c:pt>
                <c:pt idx="49">
                  <c:v>1938</c:v>
                </c:pt>
                <c:pt idx="50">
                  <c:v>1939</c:v>
                </c:pt>
                <c:pt idx="51">
                  <c:v>1940</c:v>
                </c:pt>
                <c:pt idx="52">
                  <c:v>1941</c:v>
                </c:pt>
                <c:pt idx="53">
                  <c:v>1942</c:v>
                </c:pt>
                <c:pt idx="54">
                  <c:v>1943</c:v>
                </c:pt>
                <c:pt idx="55">
                  <c:v>1944</c:v>
                </c:pt>
                <c:pt idx="56">
                  <c:v>1945</c:v>
                </c:pt>
                <c:pt idx="57">
                  <c:v>1946</c:v>
                </c:pt>
                <c:pt idx="58">
                  <c:v>1947</c:v>
                </c:pt>
                <c:pt idx="59">
                  <c:v>1948</c:v>
                </c:pt>
                <c:pt idx="60">
                  <c:v>1949</c:v>
                </c:pt>
                <c:pt idx="61">
                  <c:v>1950</c:v>
                </c:pt>
                <c:pt idx="62">
                  <c:v>1951</c:v>
                </c:pt>
                <c:pt idx="63">
                  <c:v>1952</c:v>
                </c:pt>
                <c:pt idx="64">
                  <c:v>1953</c:v>
                </c:pt>
                <c:pt idx="65">
                  <c:v>1954</c:v>
                </c:pt>
                <c:pt idx="66">
                  <c:v>1955</c:v>
                </c:pt>
                <c:pt idx="67">
                  <c:v>1956</c:v>
                </c:pt>
                <c:pt idx="68">
                  <c:v>1957</c:v>
                </c:pt>
                <c:pt idx="69">
                  <c:v>1958</c:v>
                </c:pt>
                <c:pt idx="70">
                  <c:v>1959</c:v>
                </c:pt>
                <c:pt idx="71">
                  <c:v>1960</c:v>
                </c:pt>
                <c:pt idx="72">
                  <c:v>1961</c:v>
                </c:pt>
                <c:pt idx="73">
                  <c:v>1962</c:v>
                </c:pt>
                <c:pt idx="74">
                  <c:v>1963</c:v>
                </c:pt>
                <c:pt idx="75">
                  <c:v>1964</c:v>
                </c:pt>
                <c:pt idx="76">
                  <c:v>1965</c:v>
                </c:pt>
                <c:pt idx="77">
                  <c:v>1966</c:v>
                </c:pt>
                <c:pt idx="78">
                  <c:v>1967</c:v>
                </c:pt>
                <c:pt idx="79">
                  <c:v>1968</c:v>
                </c:pt>
                <c:pt idx="80">
                  <c:v>1969</c:v>
                </c:pt>
                <c:pt idx="81">
                  <c:v>1970</c:v>
                </c:pt>
                <c:pt idx="82">
                  <c:v>1971</c:v>
                </c:pt>
                <c:pt idx="83">
                  <c:v>1972</c:v>
                </c:pt>
                <c:pt idx="84">
                  <c:v>1973</c:v>
                </c:pt>
                <c:pt idx="85">
                  <c:v>1974</c:v>
                </c:pt>
                <c:pt idx="86">
                  <c:v>1975</c:v>
                </c:pt>
                <c:pt idx="87">
                  <c:v>1976</c:v>
                </c:pt>
                <c:pt idx="88">
                  <c:v>1977</c:v>
                </c:pt>
                <c:pt idx="89">
                  <c:v>1978</c:v>
                </c:pt>
                <c:pt idx="90">
                  <c:v>1979</c:v>
                </c:pt>
                <c:pt idx="91">
                  <c:v>1980</c:v>
                </c:pt>
                <c:pt idx="92">
                  <c:v>1981</c:v>
                </c:pt>
                <c:pt idx="93">
                  <c:v>1982</c:v>
                </c:pt>
                <c:pt idx="94">
                  <c:v>1983</c:v>
                </c:pt>
                <c:pt idx="95">
                  <c:v>1984</c:v>
                </c:pt>
                <c:pt idx="96">
                  <c:v>1985</c:v>
                </c:pt>
                <c:pt idx="97">
                  <c:v>1986</c:v>
                </c:pt>
                <c:pt idx="98">
                  <c:v>1987</c:v>
                </c:pt>
                <c:pt idx="99">
                  <c:v>1988</c:v>
                </c:pt>
                <c:pt idx="100">
                  <c:v>1989</c:v>
                </c:pt>
                <c:pt idx="101">
                  <c:v>1990</c:v>
                </c:pt>
                <c:pt idx="102">
                  <c:v>1991</c:v>
                </c:pt>
                <c:pt idx="103">
                  <c:v>1992</c:v>
                </c:pt>
                <c:pt idx="104">
                  <c:v>1993</c:v>
                </c:pt>
                <c:pt idx="105">
                  <c:v>1994</c:v>
                </c:pt>
                <c:pt idx="106">
                  <c:v>1995</c:v>
                </c:pt>
                <c:pt idx="107">
                  <c:v>1996</c:v>
                </c:pt>
                <c:pt idx="108">
                  <c:v>1997</c:v>
                </c:pt>
                <c:pt idx="109">
                  <c:v>1998</c:v>
                </c:pt>
                <c:pt idx="110">
                  <c:v>1999</c:v>
                </c:pt>
                <c:pt idx="111">
                  <c:v>2000</c:v>
                </c:pt>
                <c:pt idx="112">
                  <c:v>2001</c:v>
                </c:pt>
                <c:pt idx="113">
                  <c:v>2002</c:v>
                </c:pt>
                <c:pt idx="114">
                  <c:v>2003</c:v>
                </c:pt>
                <c:pt idx="115">
                  <c:v>2004</c:v>
                </c:pt>
                <c:pt idx="116">
                  <c:v>2005</c:v>
                </c:pt>
                <c:pt idx="117">
                  <c:v>2006</c:v>
                </c:pt>
                <c:pt idx="118">
                  <c:v>2007</c:v>
                </c:pt>
                <c:pt idx="119">
                  <c:v>2008</c:v>
                </c:pt>
                <c:pt idx="120">
                  <c:v>2009</c:v>
                </c:pt>
              </c:strCache>
            </c:strRef>
          </c:cat>
          <c:val>
            <c:numRef>
              <c:f>Blad2!$B$4:$DR$4</c:f>
              <c:numCache>
                <c:formatCode>General</c:formatCode>
                <c:ptCount val="121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13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6</c:v>
                </c:pt>
                <c:pt idx="15">
                  <c:v>2</c:v>
                </c:pt>
                <c:pt idx="16">
                  <c:v>7</c:v>
                </c:pt>
                <c:pt idx="17">
                  <c:v>10</c:v>
                </c:pt>
                <c:pt idx="18">
                  <c:v>10</c:v>
                </c:pt>
                <c:pt idx="19">
                  <c:v>2</c:v>
                </c:pt>
                <c:pt idx="20">
                  <c:v>2</c:v>
                </c:pt>
                <c:pt idx="21">
                  <c:v>0</c:v>
                </c:pt>
                <c:pt idx="22">
                  <c:v>5</c:v>
                </c:pt>
                <c:pt idx="23">
                  <c:v>9</c:v>
                </c:pt>
                <c:pt idx="24">
                  <c:v>3</c:v>
                </c:pt>
                <c:pt idx="25">
                  <c:v>8</c:v>
                </c:pt>
                <c:pt idx="26">
                  <c:v>8</c:v>
                </c:pt>
                <c:pt idx="27">
                  <c:v>15</c:v>
                </c:pt>
                <c:pt idx="28">
                  <c:v>20</c:v>
                </c:pt>
                <c:pt idx="29">
                  <c:v>8</c:v>
                </c:pt>
                <c:pt idx="30">
                  <c:v>7</c:v>
                </c:pt>
                <c:pt idx="31">
                  <c:v>4</c:v>
                </c:pt>
                <c:pt idx="32">
                  <c:v>2</c:v>
                </c:pt>
                <c:pt idx="33">
                  <c:v>5</c:v>
                </c:pt>
                <c:pt idx="34">
                  <c:v>3</c:v>
                </c:pt>
                <c:pt idx="35">
                  <c:v>6</c:v>
                </c:pt>
                <c:pt idx="36">
                  <c:v>4</c:v>
                </c:pt>
                <c:pt idx="37">
                  <c:v>1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3</c:v>
                </c:pt>
                <c:pt idx="44">
                  <c:v>1</c:v>
                </c:pt>
                <c:pt idx="45">
                  <c:v>2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6">
                  <c:v>5</c:v>
                </c:pt>
                <c:pt idx="57">
                  <c:v>6</c:v>
                </c:pt>
                <c:pt idx="58">
                  <c:v>8</c:v>
                </c:pt>
                <c:pt idx="59">
                  <c:v>10</c:v>
                </c:pt>
                <c:pt idx="60">
                  <c:v>17</c:v>
                </c:pt>
                <c:pt idx="61">
                  <c:v>14</c:v>
                </c:pt>
                <c:pt idx="62">
                  <c:v>3</c:v>
                </c:pt>
                <c:pt idx="63">
                  <c:v>3</c:v>
                </c:pt>
                <c:pt idx="64">
                  <c:v>14</c:v>
                </c:pt>
                <c:pt idx="65">
                  <c:v>7</c:v>
                </c:pt>
                <c:pt idx="66">
                  <c:v>4</c:v>
                </c:pt>
                <c:pt idx="67">
                  <c:v>1</c:v>
                </c:pt>
                <c:pt idx="68">
                  <c:v>4</c:v>
                </c:pt>
                <c:pt idx="69">
                  <c:v>2</c:v>
                </c:pt>
                <c:pt idx="70">
                  <c:v>3</c:v>
                </c:pt>
                <c:pt idx="71">
                  <c:v>2</c:v>
                </c:pt>
                <c:pt idx="72">
                  <c:v>9</c:v>
                </c:pt>
                <c:pt idx="73">
                  <c:v>3</c:v>
                </c:pt>
                <c:pt idx="74">
                  <c:v>6</c:v>
                </c:pt>
                <c:pt idx="75">
                  <c:v>0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1</c:v>
                </c:pt>
                <c:pt idx="81">
                  <c:v>18</c:v>
                </c:pt>
                <c:pt idx="82">
                  <c:v>0</c:v>
                </c:pt>
                <c:pt idx="83">
                  <c:v>5</c:v>
                </c:pt>
                <c:pt idx="84">
                  <c:v>1</c:v>
                </c:pt>
                <c:pt idx="85">
                  <c:v>5</c:v>
                </c:pt>
                <c:pt idx="86">
                  <c:v>2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13</c:v>
                </c:pt>
                <c:pt idx="91">
                  <c:v>4</c:v>
                </c:pt>
                <c:pt idx="92">
                  <c:v>7</c:v>
                </c:pt>
                <c:pt idx="93">
                  <c:v>15</c:v>
                </c:pt>
                <c:pt idx="94">
                  <c:v>14</c:v>
                </c:pt>
                <c:pt idx="95">
                  <c:v>3</c:v>
                </c:pt>
                <c:pt idx="96">
                  <c:v>16</c:v>
                </c:pt>
                <c:pt idx="97">
                  <c:v>10</c:v>
                </c:pt>
                <c:pt idx="98">
                  <c:v>12</c:v>
                </c:pt>
                <c:pt idx="99">
                  <c:v>4</c:v>
                </c:pt>
                <c:pt idx="100">
                  <c:v>2</c:v>
                </c:pt>
                <c:pt idx="101">
                  <c:v>5</c:v>
                </c:pt>
                <c:pt idx="102">
                  <c:v>23</c:v>
                </c:pt>
                <c:pt idx="103">
                  <c:v>3</c:v>
                </c:pt>
                <c:pt idx="104">
                  <c:v>8</c:v>
                </c:pt>
                <c:pt idx="105">
                  <c:v>8</c:v>
                </c:pt>
                <c:pt idx="106">
                  <c:v>4</c:v>
                </c:pt>
                <c:pt idx="107">
                  <c:v>1</c:v>
                </c:pt>
                <c:pt idx="108">
                  <c:v>11</c:v>
                </c:pt>
                <c:pt idx="109">
                  <c:v>2</c:v>
                </c:pt>
                <c:pt idx="110">
                  <c:v>6</c:v>
                </c:pt>
                <c:pt idx="111">
                  <c:v>5</c:v>
                </c:pt>
                <c:pt idx="112">
                  <c:v>4</c:v>
                </c:pt>
                <c:pt idx="113">
                  <c:v>0</c:v>
                </c:pt>
                <c:pt idx="114">
                  <c:v>3</c:v>
                </c:pt>
                <c:pt idx="115">
                  <c:v>2</c:v>
                </c:pt>
                <c:pt idx="116">
                  <c:v>2</c:v>
                </c:pt>
                <c:pt idx="117">
                  <c:v>8</c:v>
                </c:pt>
                <c:pt idx="118">
                  <c:v>3</c:v>
                </c:pt>
                <c:pt idx="119">
                  <c:v>4</c:v>
                </c:pt>
                <c:pt idx="120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095136"/>
        <c:axId val="204095520"/>
      </c:lineChart>
      <c:catAx>
        <c:axId val="20409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4095520"/>
        <c:crosses val="autoZero"/>
        <c:auto val="1"/>
        <c:lblAlgn val="ctr"/>
        <c:lblOffset val="100"/>
        <c:noMultiLvlLbl val="0"/>
      </c:catAx>
      <c:valAx>
        <c:axId val="204095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095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sz="2000" dirty="0" smtClean="0"/>
              <a:t>Strike volume</a:t>
            </a:r>
            <a:endParaRPr lang="nl-NL" sz="2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Blad2!$A$4</c:f>
              <c:strCache>
                <c:ptCount val="1"/>
                <c:pt idx="0">
                  <c:v>Stakingsdagen</c:v>
                </c:pt>
              </c:strCache>
            </c:strRef>
          </c:tx>
          <c:marker>
            <c:symbol val="none"/>
          </c:marker>
          <c:cat>
            <c:strRef>
              <c:f>Blad2!$B$2:$DR$3</c:f>
              <c:strCache>
                <c:ptCount val="121"/>
                <c:pt idx="0">
                  <c:v>1889</c:v>
                </c:pt>
                <c:pt idx="1">
                  <c:v>1890</c:v>
                </c:pt>
                <c:pt idx="2">
                  <c:v>1891</c:v>
                </c:pt>
                <c:pt idx="3">
                  <c:v>1892</c:v>
                </c:pt>
                <c:pt idx="4">
                  <c:v>1893</c:v>
                </c:pt>
                <c:pt idx="5">
                  <c:v>1894</c:v>
                </c:pt>
                <c:pt idx="6">
                  <c:v>1895</c:v>
                </c:pt>
                <c:pt idx="7">
                  <c:v>1896</c:v>
                </c:pt>
                <c:pt idx="8">
                  <c:v>1897</c:v>
                </c:pt>
                <c:pt idx="9">
                  <c:v>1898</c:v>
                </c:pt>
                <c:pt idx="10">
                  <c:v>1899</c:v>
                </c:pt>
                <c:pt idx="11">
                  <c:v>1900</c:v>
                </c:pt>
                <c:pt idx="12">
                  <c:v>1901</c:v>
                </c:pt>
                <c:pt idx="13">
                  <c:v>1902</c:v>
                </c:pt>
                <c:pt idx="14">
                  <c:v>1903</c:v>
                </c:pt>
                <c:pt idx="15">
                  <c:v>1904</c:v>
                </c:pt>
                <c:pt idx="16">
                  <c:v>1905</c:v>
                </c:pt>
                <c:pt idx="17">
                  <c:v>1906</c:v>
                </c:pt>
                <c:pt idx="18">
                  <c:v>1907</c:v>
                </c:pt>
                <c:pt idx="19">
                  <c:v>1908</c:v>
                </c:pt>
                <c:pt idx="20">
                  <c:v>1909</c:v>
                </c:pt>
                <c:pt idx="21">
                  <c:v>1910</c:v>
                </c:pt>
                <c:pt idx="22">
                  <c:v>1911</c:v>
                </c:pt>
                <c:pt idx="23">
                  <c:v>1912</c:v>
                </c:pt>
                <c:pt idx="24">
                  <c:v>1913</c:v>
                </c:pt>
                <c:pt idx="25">
                  <c:v>1914</c:v>
                </c:pt>
                <c:pt idx="26">
                  <c:v>1915</c:v>
                </c:pt>
                <c:pt idx="27">
                  <c:v>1916</c:v>
                </c:pt>
                <c:pt idx="28">
                  <c:v>1917</c:v>
                </c:pt>
                <c:pt idx="29">
                  <c:v>1918</c:v>
                </c:pt>
                <c:pt idx="30">
                  <c:v>1919</c:v>
                </c:pt>
                <c:pt idx="31">
                  <c:v>1920</c:v>
                </c:pt>
                <c:pt idx="32">
                  <c:v>1921</c:v>
                </c:pt>
                <c:pt idx="33">
                  <c:v>1922</c:v>
                </c:pt>
                <c:pt idx="34">
                  <c:v>1923</c:v>
                </c:pt>
                <c:pt idx="35">
                  <c:v>1924</c:v>
                </c:pt>
                <c:pt idx="36">
                  <c:v>1925</c:v>
                </c:pt>
                <c:pt idx="37">
                  <c:v>1926</c:v>
                </c:pt>
                <c:pt idx="38">
                  <c:v>1927</c:v>
                </c:pt>
                <c:pt idx="39">
                  <c:v>1928</c:v>
                </c:pt>
                <c:pt idx="40">
                  <c:v>1929</c:v>
                </c:pt>
                <c:pt idx="41">
                  <c:v>1930</c:v>
                </c:pt>
                <c:pt idx="42">
                  <c:v>1931</c:v>
                </c:pt>
                <c:pt idx="43">
                  <c:v>1932</c:v>
                </c:pt>
                <c:pt idx="44">
                  <c:v>1933</c:v>
                </c:pt>
                <c:pt idx="45">
                  <c:v>1934</c:v>
                </c:pt>
                <c:pt idx="46">
                  <c:v>1935</c:v>
                </c:pt>
                <c:pt idx="47">
                  <c:v>1936</c:v>
                </c:pt>
                <c:pt idx="48">
                  <c:v>1937</c:v>
                </c:pt>
                <c:pt idx="49">
                  <c:v>1938</c:v>
                </c:pt>
                <c:pt idx="50">
                  <c:v>1939</c:v>
                </c:pt>
                <c:pt idx="51">
                  <c:v>1940</c:v>
                </c:pt>
                <c:pt idx="52">
                  <c:v>1941</c:v>
                </c:pt>
                <c:pt idx="53">
                  <c:v>1942</c:v>
                </c:pt>
                <c:pt idx="54">
                  <c:v>1943</c:v>
                </c:pt>
                <c:pt idx="55">
                  <c:v>1944</c:v>
                </c:pt>
                <c:pt idx="56">
                  <c:v>1945</c:v>
                </c:pt>
                <c:pt idx="57">
                  <c:v>1946</c:v>
                </c:pt>
                <c:pt idx="58">
                  <c:v>1947</c:v>
                </c:pt>
                <c:pt idx="59">
                  <c:v>1948</c:v>
                </c:pt>
                <c:pt idx="60">
                  <c:v>1949</c:v>
                </c:pt>
                <c:pt idx="61">
                  <c:v>1950</c:v>
                </c:pt>
                <c:pt idx="62">
                  <c:v>1951</c:v>
                </c:pt>
                <c:pt idx="63">
                  <c:v>1952</c:v>
                </c:pt>
                <c:pt idx="64">
                  <c:v>1953</c:v>
                </c:pt>
                <c:pt idx="65">
                  <c:v>1954</c:v>
                </c:pt>
                <c:pt idx="66">
                  <c:v>1955</c:v>
                </c:pt>
                <c:pt idx="67">
                  <c:v>1956</c:v>
                </c:pt>
                <c:pt idx="68">
                  <c:v>1957</c:v>
                </c:pt>
                <c:pt idx="69">
                  <c:v>1958</c:v>
                </c:pt>
                <c:pt idx="70">
                  <c:v>1959</c:v>
                </c:pt>
                <c:pt idx="71">
                  <c:v>1960</c:v>
                </c:pt>
                <c:pt idx="72">
                  <c:v>1961</c:v>
                </c:pt>
                <c:pt idx="73">
                  <c:v>1962</c:v>
                </c:pt>
                <c:pt idx="74">
                  <c:v>1963</c:v>
                </c:pt>
                <c:pt idx="75">
                  <c:v>1964</c:v>
                </c:pt>
                <c:pt idx="76">
                  <c:v>1965</c:v>
                </c:pt>
                <c:pt idx="77">
                  <c:v>1966</c:v>
                </c:pt>
                <c:pt idx="78">
                  <c:v>1967</c:v>
                </c:pt>
                <c:pt idx="79">
                  <c:v>1968</c:v>
                </c:pt>
                <c:pt idx="80">
                  <c:v>1969</c:v>
                </c:pt>
                <c:pt idx="81">
                  <c:v>1970</c:v>
                </c:pt>
                <c:pt idx="82">
                  <c:v>1971</c:v>
                </c:pt>
                <c:pt idx="83">
                  <c:v>1972</c:v>
                </c:pt>
                <c:pt idx="84">
                  <c:v>1973</c:v>
                </c:pt>
                <c:pt idx="85">
                  <c:v>1974</c:v>
                </c:pt>
                <c:pt idx="86">
                  <c:v>1975</c:v>
                </c:pt>
                <c:pt idx="87">
                  <c:v>1976</c:v>
                </c:pt>
                <c:pt idx="88">
                  <c:v>1977</c:v>
                </c:pt>
                <c:pt idx="89">
                  <c:v>1978</c:v>
                </c:pt>
                <c:pt idx="90">
                  <c:v>1979</c:v>
                </c:pt>
                <c:pt idx="91">
                  <c:v>1980</c:v>
                </c:pt>
                <c:pt idx="92">
                  <c:v>1981</c:v>
                </c:pt>
                <c:pt idx="93">
                  <c:v>1982</c:v>
                </c:pt>
                <c:pt idx="94">
                  <c:v>1983</c:v>
                </c:pt>
                <c:pt idx="95">
                  <c:v>1984</c:v>
                </c:pt>
                <c:pt idx="96">
                  <c:v>1985</c:v>
                </c:pt>
                <c:pt idx="97">
                  <c:v>1986</c:v>
                </c:pt>
                <c:pt idx="98">
                  <c:v>1987</c:v>
                </c:pt>
                <c:pt idx="99">
                  <c:v>1988</c:v>
                </c:pt>
                <c:pt idx="100">
                  <c:v>1989</c:v>
                </c:pt>
                <c:pt idx="101">
                  <c:v>1990</c:v>
                </c:pt>
                <c:pt idx="102">
                  <c:v>1991</c:v>
                </c:pt>
                <c:pt idx="103">
                  <c:v>1992</c:v>
                </c:pt>
                <c:pt idx="104">
                  <c:v>1993</c:v>
                </c:pt>
                <c:pt idx="105">
                  <c:v>1994</c:v>
                </c:pt>
                <c:pt idx="106">
                  <c:v>1995</c:v>
                </c:pt>
                <c:pt idx="107">
                  <c:v>1996</c:v>
                </c:pt>
                <c:pt idx="108">
                  <c:v>1997</c:v>
                </c:pt>
                <c:pt idx="109">
                  <c:v>1998</c:v>
                </c:pt>
                <c:pt idx="110">
                  <c:v>1999</c:v>
                </c:pt>
                <c:pt idx="111">
                  <c:v>2000</c:v>
                </c:pt>
                <c:pt idx="112">
                  <c:v>2001</c:v>
                </c:pt>
                <c:pt idx="113">
                  <c:v>2002</c:v>
                </c:pt>
                <c:pt idx="114">
                  <c:v>2003</c:v>
                </c:pt>
                <c:pt idx="115">
                  <c:v>2004</c:v>
                </c:pt>
                <c:pt idx="116">
                  <c:v>2005</c:v>
                </c:pt>
                <c:pt idx="117">
                  <c:v>2006</c:v>
                </c:pt>
                <c:pt idx="118">
                  <c:v>2007</c:v>
                </c:pt>
                <c:pt idx="119">
                  <c:v>2008</c:v>
                </c:pt>
                <c:pt idx="120">
                  <c:v>2009</c:v>
                </c:pt>
              </c:strCache>
            </c:strRef>
          </c:cat>
          <c:val>
            <c:numRef>
              <c:f>Blad2!$B$4:$DR$4</c:f>
              <c:numCache>
                <c:formatCode>General</c:formatCode>
                <c:ptCount val="121"/>
                <c:pt idx="0">
                  <c:v>48003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57104</c:v>
                </c:pt>
                <c:pt idx="8">
                  <c:v>153</c:v>
                </c:pt>
                <c:pt idx="9">
                  <c:v>0</c:v>
                </c:pt>
                <c:pt idx="10">
                  <c:v>1</c:v>
                </c:pt>
                <c:pt idx="11">
                  <c:v>116002</c:v>
                </c:pt>
                <c:pt idx="12">
                  <c:v>1862</c:v>
                </c:pt>
                <c:pt idx="13">
                  <c:v>1</c:v>
                </c:pt>
                <c:pt idx="14">
                  <c:v>2059</c:v>
                </c:pt>
                <c:pt idx="15">
                  <c:v>4</c:v>
                </c:pt>
                <c:pt idx="16">
                  <c:v>9796</c:v>
                </c:pt>
                <c:pt idx="17">
                  <c:v>2992</c:v>
                </c:pt>
                <c:pt idx="18">
                  <c:v>145849</c:v>
                </c:pt>
                <c:pt idx="19">
                  <c:v>1378</c:v>
                </c:pt>
                <c:pt idx="20">
                  <c:v>129</c:v>
                </c:pt>
                <c:pt idx="21">
                  <c:v>0</c:v>
                </c:pt>
                <c:pt idx="22">
                  <c:v>200</c:v>
                </c:pt>
                <c:pt idx="23">
                  <c:v>16224</c:v>
                </c:pt>
                <c:pt idx="24">
                  <c:v>840</c:v>
                </c:pt>
                <c:pt idx="25">
                  <c:v>3650</c:v>
                </c:pt>
                <c:pt idx="26">
                  <c:v>237</c:v>
                </c:pt>
                <c:pt idx="27">
                  <c:v>2463</c:v>
                </c:pt>
                <c:pt idx="28">
                  <c:v>22209</c:v>
                </c:pt>
                <c:pt idx="29">
                  <c:v>37558</c:v>
                </c:pt>
                <c:pt idx="30">
                  <c:v>1640</c:v>
                </c:pt>
                <c:pt idx="31">
                  <c:v>731563</c:v>
                </c:pt>
                <c:pt idx="32">
                  <c:v>351</c:v>
                </c:pt>
                <c:pt idx="33">
                  <c:v>17002</c:v>
                </c:pt>
                <c:pt idx="34">
                  <c:v>1844</c:v>
                </c:pt>
                <c:pt idx="35">
                  <c:v>45646</c:v>
                </c:pt>
                <c:pt idx="36">
                  <c:v>2711</c:v>
                </c:pt>
                <c:pt idx="37">
                  <c:v>1</c:v>
                </c:pt>
                <c:pt idx="38">
                  <c:v>0</c:v>
                </c:pt>
                <c:pt idx="39">
                  <c:v>66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1029</c:v>
                </c:pt>
                <c:pt idx="44">
                  <c:v>375</c:v>
                </c:pt>
                <c:pt idx="45">
                  <c:v>2506</c:v>
                </c:pt>
                <c:pt idx="46">
                  <c:v>45</c:v>
                </c:pt>
                <c:pt idx="47">
                  <c:v>0</c:v>
                </c:pt>
                <c:pt idx="48">
                  <c:v>20</c:v>
                </c:pt>
                <c:pt idx="49">
                  <c:v>1</c:v>
                </c:pt>
                <c:pt idx="50">
                  <c:v>1</c:v>
                </c:pt>
                <c:pt idx="56">
                  <c:v>60502</c:v>
                </c:pt>
                <c:pt idx="57" formatCode="#,##0">
                  <c:v>498953</c:v>
                </c:pt>
                <c:pt idx="58">
                  <c:v>8703</c:v>
                </c:pt>
                <c:pt idx="59">
                  <c:v>1448</c:v>
                </c:pt>
                <c:pt idx="60">
                  <c:v>115</c:v>
                </c:pt>
                <c:pt idx="61">
                  <c:v>65233</c:v>
                </c:pt>
                <c:pt idx="62">
                  <c:v>57</c:v>
                </c:pt>
                <c:pt idx="63">
                  <c:v>12</c:v>
                </c:pt>
                <c:pt idx="64">
                  <c:v>330</c:v>
                </c:pt>
                <c:pt idx="65">
                  <c:v>2861</c:v>
                </c:pt>
                <c:pt idx="66">
                  <c:v>20052</c:v>
                </c:pt>
                <c:pt idx="67">
                  <c:v>1</c:v>
                </c:pt>
                <c:pt idx="68">
                  <c:v>4</c:v>
                </c:pt>
                <c:pt idx="69">
                  <c:v>2</c:v>
                </c:pt>
                <c:pt idx="70">
                  <c:v>3</c:v>
                </c:pt>
                <c:pt idx="71">
                  <c:v>2</c:v>
                </c:pt>
                <c:pt idx="72">
                  <c:v>1835</c:v>
                </c:pt>
                <c:pt idx="73">
                  <c:v>3</c:v>
                </c:pt>
                <c:pt idx="74">
                  <c:v>804</c:v>
                </c:pt>
                <c:pt idx="75">
                  <c:v>0</c:v>
                </c:pt>
                <c:pt idx="76">
                  <c:v>0</c:v>
                </c:pt>
                <c:pt idx="77">
                  <c:v>40</c:v>
                </c:pt>
                <c:pt idx="78">
                  <c:v>0</c:v>
                </c:pt>
                <c:pt idx="79">
                  <c:v>0</c:v>
                </c:pt>
                <c:pt idx="80">
                  <c:v>1</c:v>
                </c:pt>
                <c:pt idx="81">
                  <c:v>185780</c:v>
                </c:pt>
                <c:pt idx="82">
                  <c:v>0</c:v>
                </c:pt>
                <c:pt idx="83">
                  <c:v>398</c:v>
                </c:pt>
                <c:pt idx="84">
                  <c:v>160</c:v>
                </c:pt>
                <c:pt idx="85">
                  <c:v>238</c:v>
                </c:pt>
                <c:pt idx="86">
                  <c:v>2</c:v>
                </c:pt>
                <c:pt idx="87">
                  <c:v>7600</c:v>
                </c:pt>
                <c:pt idx="88">
                  <c:v>67036</c:v>
                </c:pt>
                <c:pt idx="89">
                  <c:v>4</c:v>
                </c:pt>
                <c:pt idx="90">
                  <c:v>251267</c:v>
                </c:pt>
                <c:pt idx="91">
                  <c:v>6877</c:v>
                </c:pt>
                <c:pt idx="92">
                  <c:v>1715</c:v>
                </c:pt>
                <c:pt idx="93">
                  <c:v>67552</c:v>
                </c:pt>
                <c:pt idx="94">
                  <c:v>4404</c:v>
                </c:pt>
                <c:pt idx="95">
                  <c:v>10046</c:v>
                </c:pt>
                <c:pt idx="96">
                  <c:v>7700</c:v>
                </c:pt>
                <c:pt idx="97">
                  <c:v>1011</c:v>
                </c:pt>
                <c:pt idx="98">
                  <c:v>29506</c:v>
                </c:pt>
                <c:pt idx="99">
                  <c:v>682</c:v>
                </c:pt>
                <c:pt idx="100">
                  <c:v>432</c:v>
                </c:pt>
                <c:pt idx="101">
                  <c:v>158</c:v>
                </c:pt>
                <c:pt idx="102">
                  <c:v>33697</c:v>
                </c:pt>
                <c:pt idx="103">
                  <c:v>450</c:v>
                </c:pt>
                <c:pt idx="104">
                  <c:v>1721</c:v>
                </c:pt>
                <c:pt idx="105">
                  <c:v>653</c:v>
                </c:pt>
                <c:pt idx="106">
                  <c:v>80</c:v>
                </c:pt>
                <c:pt idx="107">
                  <c:v>42</c:v>
                </c:pt>
                <c:pt idx="108">
                  <c:v>870</c:v>
                </c:pt>
                <c:pt idx="109">
                  <c:v>125</c:v>
                </c:pt>
                <c:pt idx="110">
                  <c:v>465</c:v>
                </c:pt>
                <c:pt idx="111">
                  <c:v>133</c:v>
                </c:pt>
                <c:pt idx="112">
                  <c:v>2410</c:v>
                </c:pt>
                <c:pt idx="113">
                  <c:v>0</c:v>
                </c:pt>
                <c:pt idx="114">
                  <c:v>3300</c:v>
                </c:pt>
                <c:pt idx="115">
                  <c:v>4001</c:v>
                </c:pt>
                <c:pt idx="116">
                  <c:v>1001</c:v>
                </c:pt>
                <c:pt idx="117">
                  <c:v>2739</c:v>
                </c:pt>
                <c:pt idx="118">
                  <c:v>13</c:v>
                </c:pt>
                <c:pt idx="119">
                  <c:v>42</c:v>
                </c:pt>
                <c:pt idx="120">
                  <c:v>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266288"/>
        <c:axId val="204266672"/>
      </c:lineChart>
      <c:catAx>
        <c:axId val="20426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4266672"/>
        <c:crosses val="autoZero"/>
        <c:auto val="1"/>
        <c:lblAlgn val="ctr"/>
        <c:lblOffset val="100"/>
        <c:noMultiLvlLbl val="0"/>
      </c:catAx>
      <c:valAx>
        <c:axId val="20426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266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586F7-38D5-406A-9A2A-B127F1070450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B47CA-48C8-4571-8382-79CD5E425B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70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47CA-48C8-4571-8382-79CD5E425B5A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80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47CA-48C8-4571-8382-79CD5E425B5A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31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ergadering van stakers op het Afrikaanderplein, 10 september 1979, foto R.C.Croes ANE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59046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</a:rPr>
              <a:t>The syndicalist </a:t>
            </a:r>
            <a:r>
              <a:rPr lang="nl-NL" sz="5400" dirty="0" err="1" smtClean="0">
                <a:solidFill>
                  <a:srgbClr val="FF0000"/>
                </a:solidFill>
              </a:rPr>
              <a:t>undercurrent</a:t>
            </a:r>
            <a:endParaRPr lang="nl-NL" sz="5400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4149080"/>
            <a:ext cx="6400800" cy="1368152"/>
          </a:xfrm>
        </p:spPr>
        <p:txBody>
          <a:bodyPr>
            <a:normAutofit fontScale="77500" lnSpcReduction="20000"/>
          </a:bodyPr>
          <a:lstStyle/>
          <a:p>
            <a:r>
              <a:rPr lang="nl-NL" sz="3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Strikes in the port of Rotterdam</a:t>
            </a:r>
          </a:p>
          <a:p>
            <a:r>
              <a:rPr lang="nl-NL" sz="3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1889-2010</a:t>
            </a:r>
          </a:p>
          <a:p>
            <a:r>
              <a:rPr lang="nl-NL" sz="3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Evert Smit</a:t>
            </a:r>
          </a:p>
          <a:p>
            <a:endParaRPr lang="nl-N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" y="332656"/>
            <a:ext cx="8229600" cy="58772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cs typeface="Times New Roman" pitchFamily="18" charset="0"/>
              </a:rPr>
              <a:t>Casual labour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55576" y="119675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cs typeface="Times New Roman" pitchFamily="18" charset="0"/>
              </a:rPr>
              <a:t>E</a:t>
            </a:r>
            <a:r>
              <a:rPr lang="en-GB" sz="2400" dirty="0" smtClean="0">
                <a:latin typeface="+mj-lt"/>
                <a:cs typeface="Times New Roman" pitchFamily="18" charset="0"/>
              </a:rPr>
              <a:t>ntirely ‘free’ labour market ( - 1918</a:t>
            </a:r>
          </a:p>
          <a:p>
            <a:endParaRPr lang="en-GB" sz="2400" dirty="0" smtClean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6" name="Tijdelijke aanduiding voor inhoud 3" descr="bootwerk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5435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</p:spPr>
        <p:txBody>
          <a:bodyPr/>
          <a:lstStyle/>
          <a:p>
            <a:r>
              <a:rPr lang="nl-NL" dirty="0" smtClean="0">
                <a:cs typeface="Times New Roman" pitchFamily="18" charset="0"/>
              </a:rPr>
              <a:t>Casual </a:t>
            </a:r>
            <a:r>
              <a:rPr lang="nl-NL" dirty="0" err="1" smtClean="0">
                <a:cs typeface="Times New Roman" pitchFamily="18" charset="0"/>
              </a:rPr>
              <a:t>labour</a:t>
            </a:r>
            <a:endParaRPr lang="nl-NL" dirty="0">
              <a:cs typeface="Times New Roman" pitchFamily="18" charset="0"/>
            </a:endParaRPr>
          </a:p>
        </p:txBody>
      </p:sp>
      <p:pic>
        <p:nvPicPr>
          <p:cNvPr id="4" name="Tijdelijke aanduiding voor inhoud 3" descr="IMG_0001_N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99584"/>
            <a:ext cx="5328592" cy="3357607"/>
          </a:xfrm>
        </p:spPr>
      </p:pic>
      <p:sp>
        <p:nvSpPr>
          <p:cNvPr id="5" name="Tekstvak 4"/>
          <p:cNvSpPr txBox="1"/>
          <p:nvPr/>
        </p:nvSpPr>
        <p:spPr>
          <a:xfrm>
            <a:off x="971600" y="125761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cs typeface="Times New Roman" pitchFamily="18" charset="0"/>
              </a:rPr>
              <a:t> </a:t>
            </a:r>
            <a:r>
              <a:rPr lang="nl-NL" sz="2400" dirty="0" err="1" smtClean="0">
                <a:cs typeface="Times New Roman" pitchFamily="18" charset="0"/>
              </a:rPr>
              <a:t>Hiring</a:t>
            </a:r>
            <a:r>
              <a:rPr lang="nl-NL" sz="2400" dirty="0" smtClean="0">
                <a:cs typeface="Times New Roman" pitchFamily="18" charset="0"/>
              </a:rPr>
              <a:t> halls (1918 - 1955)</a:t>
            </a:r>
            <a:endParaRPr lang="nl-NL" sz="2400" dirty="0">
              <a:cs typeface="Times New Roman" pitchFamily="18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87624" y="55892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Labour pool (1955 – 2009)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2352"/>
          </a:xfrm>
        </p:spPr>
        <p:txBody>
          <a:bodyPr/>
          <a:lstStyle/>
          <a:p>
            <a:r>
              <a:rPr lang="nl-NL" dirty="0" smtClean="0"/>
              <a:t>Casual </a:t>
            </a:r>
            <a:r>
              <a:rPr lang="nl-NL" dirty="0" err="1" smtClean="0"/>
              <a:t>labour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983163"/>
          </a:xfrm>
        </p:spPr>
        <p:txBody>
          <a:bodyPr>
            <a:normAutofit/>
          </a:bodyPr>
          <a:lstStyle/>
          <a:p>
            <a:r>
              <a:rPr lang="en-GB" sz="2000" dirty="0">
                <a:cs typeface="Times New Roman" pitchFamily="18" charset="0"/>
              </a:rPr>
              <a:t>Irregular income, social insecurity</a:t>
            </a:r>
          </a:p>
          <a:p>
            <a:r>
              <a:rPr lang="en-GB" sz="2000" dirty="0">
                <a:cs typeface="Times New Roman" pitchFamily="18" charset="0"/>
              </a:rPr>
              <a:t>Free spirited mentality</a:t>
            </a:r>
          </a:p>
          <a:p>
            <a:r>
              <a:rPr lang="en-GB" sz="2000" dirty="0">
                <a:cs typeface="Times New Roman" pitchFamily="18" charset="0"/>
              </a:rPr>
              <a:t>Daily negotiations and conflicts</a:t>
            </a:r>
          </a:p>
          <a:p>
            <a:r>
              <a:rPr lang="en-GB" sz="2000" dirty="0">
                <a:cs typeface="Times New Roman" pitchFamily="18" charset="0"/>
              </a:rPr>
              <a:t>The logic of direct action</a:t>
            </a:r>
          </a:p>
          <a:p>
            <a:r>
              <a:rPr lang="en-GB" sz="2000" dirty="0">
                <a:cs typeface="Times New Roman" pitchFamily="18" charset="0"/>
              </a:rPr>
              <a:t>Support for syndicalist unions</a:t>
            </a:r>
          </a:p>
          <a:p>
            <a:r>
              <a:rPr lang="en-GB" sz="2000" dirty="0" smtClean="0">
                <a:cs typeface="Times New Roman" pitchFamily="18" charset="0"/>
              </a:rPr>
              <a:t>After </a:t>
            </a:r>
            <a:r>
              <a:rPr lang="en-GB" sz="2000" dirty="0">
                <a:cs typeface="Times New Roman" pitchFamily="18" charset="0"/>
              </a:rPr>
              <a:t>fixed </a:t>
            </a:r>
            <a:r>
              <a:rPr lang="en-GB" sz="2000" dirty="0" smtClean="0">
                <a:cs typeface="Times New Roman" pitchFamily="18" charset="0"/>
              </a:rPr>
              <a:t>contract in labour pool (1955-2009), pool workers </a:t>
            </a:r>
            <a:r>
              <a:rPr lang="en-GB" sz="2000" dirty="0">
                <a:cs typeface="Times New Roman" pitchFamily="18" charset="0"/>
              </a:rPr>
              <a:t>kept on regarding themselves </a:t>
            </a:r>
            <a:r>
              <a:rPr lang="en-GB" sz="2000" dirty="0" smtClean="0">
                <a:cs typeface="Times New Roman" pitchFamily="18" charset="0"/>
              </a:rPr>
              <a:t>as </a:t>
            </a:r>
            <a:r>
              <a:rPr lang="en-GB" sz="2000" dirty="0">
                <a:cs typeface="Times New Roman" pitchFamily="18" charset="0"/>
              </a:rPr>
              <a:t>‘casual workers’ </a:t>
            </a:r>
            <a:endParaRPr lang="en-GB" sz="20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n-GB" sz="2000" dirty="0">
              <a:cs typeface="Times New Roman" pitchFamily="18" charset="0"/>
            </a:endParaRPr>
          </a:p>
          <a:p>
            <a:r>
              <a:rPr lang="en-GB" sz="2000" dirty="0" smtClean="0">
                <a:cs typeface="Times New Roman" pitchFamily="18" charset="0"/>
              </a:rPr>
              <a:t>Strike pattern as the unintended consequence of transaction </a:t>
            </a:r>
            <a:r>
              <a:rPr lang="en-GB" sz="2000" dirty="0">
                <a:cs typeface="Times New Roman" pitchFamily="18" charset="0"/>
              </a:rPr>
              <a:t>cost </a:t>
            </a:r>
            <a:r>
              <a:rPr lang="en-GB" sz="2000" dirty="0" smtClean="0">
                <a:cs typeface="Times New Roman" pitchFamily="18" charset="0"/>
              </a:rPr>
              <a:t>economics (poor management control)</a:t>
            </a:r>
          </a:p>
          <a:p>
            <a:r>
              <a:rPr lang="en-GB" sz="2000" dirty="0">
                <a:cs typeface="Times New Roman" pitchFamily="18" charset="0"/>
              </a:rPr>
              <a:t>E</a:t>
            </a:r>
            <a:r>
              <a:rPr lang="en-GB" sz="2000" dirty="0" smtClean="0">
                <a:cs typeface="Times New Roman" pitchFamily="18" charset="0"/>
              </a:rPr>
              <a:t>conomic exchange and authority in employment relationship  </a:t>
            </a:r>
            <a:endParaRPr lang="en-GB" sz="2000" dirty="0">
              <a:cs typeface="Times New Roman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4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 smtClean="0"/>
              <a:t>Autonomy</a:t>
            </a:r>
            <a:r>
              <a:rPr lang="nl-NL" sz="4000" dirty="0" smtClean="0"/>
              <a:t> in the </a:t>
            </a:r>
            <a:r>
              <a:rPr lang="nl-NL" sz="4000" dirty="0" err="1" smtClean="0"/>
              <a:t>labour</a:t>
            </a:r>
            <a:r>
              <a:rPr lang="nl-NL" sz="4000" dirty="0" smtClean="0"/>
              <a:t> </a:t>
            </a:r>
            <a:r>
              <a:rPr lang="nl-NL" sz="4000" dirty="0" err="1" smtClean="0"/>
              <a:t>process</a:t>
            </a:r>
            <a:endParaRPr lang="nl-NL" sz="4000" dirty="0"/>
          </a:p>
        </p:txBody>
      </p:sp>
      <p:pic>
        <p:nvPicPr>
          <p:cNvPr id="4" name="Tijdelijke aanduiding voor inhoud 3" descr="Stukgoedoverslag_historie_1 zakgoed in de p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6336704" cy="3672408"/>
          </a:xfrm>
        </p:spPr>
      </p:pic>
      <p:sp>
        <p:nvSpPr>
          <p:cNvPr id="5" name="Tekstvak 4"/>
          <p:cNvSpPr txBox="1"/>
          <p:nvPr/>
        </p:nvSpPr>
        <p:spPr>
          <a:xfrm>
            <a:off x="827584" y="37170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  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Autonomy in the labour process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Conventional general cargo (</a:t>
            </a:r>
            <a:r>
              <a:rPr lang="en-GB" sz="2000" dirty="0" err="1" smtClean="0"/>
              <a:t>breakbulk</a:t>
            </a:r>
            <a:r>
              <a:rPr lang="en-GB" sz="2000" dirty="0" smtClean="0"/>
              <a:t>) transhipment not suited for mechanisation and </a:t>
            </a:r>
            <a:r>
              <a:rPr lang="en-GB" sz="2000" dirty="0" err="1" smtClean="0"/>
              <a:t>Taylorist</a:t>
            </a:r>
            <a:r>
              <a:rPr lang="en-GB" sz="2000" dirty="0" smtClean="0"/>
              <a:t> control</a:t>
            </a:r>
          </a:p>
          <a:p>
            <a:r>
              <a:rPr lang="en-GB" sz="2000" dirty="0" smtClean="0"/>
              <a:t>Relative autonomy in the labour process: basis of power for dockworkers</a:t>
            </a:r>
          </a:p>
          <a:p>
            <a:r>
              <a:rPr lang="en-GB" sz="2000" dirty="0" smtClean="0"/>
              <a:t>Non-contractual bargaining at the shop floor</a:t>
            </a:r>
          </a:p>
          <a:p>
            <a:r>
              <a:rPr lang="en-GB" sz="2000" dirty="0" smtClean="0"/>
              <a:t>Small conflicts and direct action with a new look</a:t>
            </a:r>
          </a:p>
          <a:p>
            <a:endParaRPr lang="en-GB" sz="2000" dirty="0" smtClean="0"/>
          </a:p>
          <a:p>
            <a:r>
              <a:rPr lang="en-GB" sz="2000" dirty="0" smtClean="0"/>
              <a:t>The dominant explanation in the heydays of general cargo</a:t>
            </a:r>
          </a:p>
          <a:p>
            <a:r>
              <a:rPr lang="en-GB" sz="2000" dirty="0" smtClean="0"/>
              <a:t>Containerisation completely changed this picture</a:t>
            </a:r>
          </a:p>
          <a:p>
            <a:endParaRPr lang="en-GB" sz="2000" dirty="0"/>
          </a:p>
          <a:p>
            <a:r>
              <a:rPr lang="en-GB" sz="2000" dirty="0" err="1" smtClean="0"/>
              <a:t>Braverman</a:t>
            </a:r>
            <a:r>
              <a:rPr lang="en-GB" sz="2000" dirty="0" smtClean="0"/>
              <a:t> (1985), technology, labour process and shop floor politics</a:t>
            </a:r>
          </a:p>
          <a:p>
            <a:pPr marL="0" indent="0">
              <a:buNone/>
            </a:pPr>
            <a:endParaRPr lang="nl-NL" sz="20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39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sz="4000" dirty="0" err="1" smtClean="0"/>
              <a:t>Dockworkers</a:t>
            </a:r>
            <a:r>
              <a:rPr lang="nl-NL" sz="4000" dirty="0"/>
              <a:t>’ culture</a:t>
            </a:r>
          </a:p>
        </p:txBody>
      </p:sp>
      <p:pic>
        <p:nvPicPr>
          <p:cNvPr id="15" name="Afbeelding 14" descr="maastunnel[2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80728"/>
            <a:ext cx="4032448" cy="2448272"/>
          </a:xfrm>
          <a:prstGeom prst="rect">
            <a:avLst/>
          </a:prstGeom>
        </p:spPr>
      </p:pic>
      <p:pic>
        <p:nvPicPr>
          <p:cNvPr id="16" name="Afbeelding 15" descr="arbeidersmacht rotterdamse haven vu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16" y="2807804"/>
            <a:ext cx="2879012" cy="1512168"/>
          </a:xfrm>
          <a:prstGeom prst="rect">
            <a:avLst/>
          </a:prstGeom>
        </p:spPr>
      </p:pic>
      <p:pic>
        <p:nvPicPr>
          <p:cNvPr id="18" name="Afbeelding 17" descr="sterker door stroj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916" y="4509120"/>
            <a:ext cx="2879012" cy="1800200"/>
          </a:xfrm>
          <a:prstGeom prst="rect">
            <a:avLst/>
          </a:prstGeom>
        </p:spPr>
      </p:pic>
      <p:pic>
        <p:nvPicPr>
          <p:cNvPr id="19" name="Afbeelding 18" descr="proud to be a docker dem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8592" y="1042107"/>
            <a:ext cx="3899520" cy="2376264"/>
          </a:xfrm>
          <a:prstGeom prst="rect">
            <a:avLst/>
          </a:prstGeom>
        </p:spPr>
      </p:pic>
      <p:pic>
        <p:nvPicPr>
          <p:cNvPr id="3076" name="Picture 4" descr=" Wilde staking bij 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396044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Dockworkers’ culture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Rough and casual jobs with low management control fosters independent spirits, and draws tough, combative and virile workers </a:t>
            </a:r>
          </a:p>
          <a:p>
            <a:r>
              <a:rPr lang="en-GB" sz="2000" dirty="0" smtClean="0"/>
              <a:t>Teamwork fosters social control and strong solidarity (‘one in trouble, all in trouble’)</a:t>
            </a:r>
          </a:p>
          <a:p>
            <a:r>
              <a:rPr lang="en-GB" sz="2000" dirty="0" smtClean="0"/>
              <a:t>‘Casual frame of mind’, anti-intellectualism, </a:t>
            </a:r>
            <a:r>
              <a:rPr lang="en-GB" sz="2000" i="1" dirty="0" smtClean="0"/>
              <a:t>anti</a:t>
            </a:r>
            <a:r>
              <a:rPr lang="en-GB" sz="2000" dirty="0" smtClean="0"/>
              <a:t>- or </a:t>
            </a:r>
            <a:r>
              <a:rPr lang="en-GB" sz="2000" i="1" dirty="0" smtClean="0"/>
              <a:t>a</a:t>
            </a:r>
            <a:r>
              <a:rPr lang="en-GB" sz="2000" dirty="0" smtClean="0"/>
              <a:t>political views</a:t>
            </a:r>
          </a:p>
          <a:p>
            <a:r>
              <a:rPr lang="en-GB" sz="2000" i="1" dirty="0" err="1" smtClean="0"/>
              <a:t>Geen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woorden</a:t>
            </a:r>
            <a:r>
              <a:rPr lang="en-GB" sz="2000" i="1" dirty="0" smtClean="0"/>
              <a:t> maar </a:t>
            </a:r>
            <a:r>
              <a:rPr lang="en-GB" sz="2000" i="1" dirty="0" err="1" smtClean="0"/>
              <a:t>daden</a:t>
            </a:r>
            <a:r>
              <a:rPr lang="en-GB" sz="2000" i="1" dirty="0" smtClean="0"/>
              <a:t>, hand in hand de </a:t>
            </a:r>
            <a:r>
              <a:rPr lang="en-GB" sz="2000" i="1" dirty="0" err="1" smtClean="0"/>
              <a:t>kameraden</a:t>
            </a:r>
            <a:r>
              <a:rPr lang="en-GB" sz="2000" i="1" dirty="0" smtClean="0"/>
              <a:t> (</a:t>
            </a:r>
            <a:r>
              <a:rPr lang="en-GB" sz="2000" i="1" dirty="0" err="1" smtClean="0"/>
              <a:t>Feyenoord</a:t>
            </a:r>
            <a:r>
              <a:rPr lang="en-GB" sz="2000" i="1" dirty="0" smtClean="0"/>
              <a:t>)</a:t>
            </a:r>
          </a:p>
          <a:p>
            <a:r>
              <a:rPr lang="en-GB" sz="2000" i="1" dirty="0" err="1" smtClean="0"/>
              <a:t>Sterker</a:t>
            </a:r>
            <a:r>
              <a:rPr lang="en-GB" sz="2000" i="1" dirty="0" smtClean="0"/>
              <a:t> door </a:t>
            </a:r>
            <a:r>
              <a:rPr lang="en-GB" sz="2000" i="1" dirty="0" err="1" smtClean="0"/>
              <a:t>strijd</a:t>
            </a:r>
            <a:r>
              <a:rPr lang="en-GB" sz="2000" i="1" dirty="0" smtClean="0"/>
              <a:t> (City shield of Rotterdam)</a:t>
            </a:r>
          </a:p>
          <a:p>
            <a:r>
              <a:rPr lang="en-GB" sz="2000" i="1" dirty="0"/>
              <a:t>Proud to be a </a:t>
            </a:r>
            <a:r>
              <a:rPr lang="en-GB" sz="2000" i="1" dirty="0" err="1" smtClean="0"/>
              <a:t>docker</a:t>
            </a:r>
            <a:endParaRPr lang="en-GB" sz="2000" i="1" dirty="0" smtClean="0"/>
          </a:p>
          <a:p>
            <a:pPr marL="0" indent="0">
              <a:buNone/>
            </a:pPr>
            <a:endParaRPr lang="en-GB" sz="2000" i="1" dirty="0" smtClean="0"/>
          </a:p>
          <a:p>
            <a:r>
              <a:rPr lang="en-GB" sz="2000" dirty="0" smtClean="0"/>
              <a:t>‘Culture lag’ (conditions changed significantly, legacies of the past remain)  </a:t>
            </a:r>
          </a:p>
          <a:p>
            <a:r>
              <a:rPr lang="en-GB" sz="2000" dirty="0" smtClean="0"/>
              <a:t>Dockworkers’ culture as a ‘repertoire of collective action’ mythologized by the union and source of continuity of strike frequency in container era</a:t>
            </a:r>
          </a:p>
          <a:p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4845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Some contextual factors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Major peaks in strike volume appear in times of societal upheaval </a:t>
            </a:r>
          </a:p>
          <a:p>
            <a:r>
              <a:rPr lang="en-GB" sz="2000" dirty="0" smtClean="0"/>
              <a:t>Importance of the port in the national economy attracts media and political attention to industrial conflict and fuels self confidence of dockworkers</a:t>
            </a:r>
          </a:p>
          <a:p>
            <a:r>
              <a:rPr lang="en-GB" sz="2000" dirty="0" smtClean="0"/>
              <a:t>Globalisation of logistic chains increases structural power of dockworkers and unions</a:t>
            </a:r>
          </a:p>
          <a:p>
            <a:r>
              <a:rPr lang="en-GB" sz="2000" dirty="0" smtClean="0"/>
              <a:t>Strategic choices of parties in industrial relations can have severe influence on strike levels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endParaRPr lang="nl-NL" sz="2000" dirty="0" smtClean="0"/>
          </a:p>
          <a:p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end of the syndicalist undercurrent?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41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z="4000" dirty="0"/>
          </a:p>
        </p:txBody>
      </p:sp>
      <p:pic>
        <p:nvPicPr>
          <p:cNvPr id="24" name="Tijdelijke aanduiding voor inhoud 2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844824"/>
            <a:ext cx="10739536" cy="32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183"/>
          </a:xfrm>
        </p:spPr>
        <p:txBody>
          <a:bodyPr>
            <a:normAutofit/>
          </a:bodyPr>
          <a:lstStyle/>
          <a:p>
            <a:r>
              <a:rPr lang="nl-NL" dirty="0" smtClean="0"/>
              <a:t>Research question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Rotterdam port notoriously strike prone, frequent occurrence of wildcat strikes</a:t>
            </a:r>
          </a:p>
          <a:p>
            <a:r>
              <a:rPr lang="en-GB" sz="2000" dirty="0" smtClean="0"/>
              <a:t>Notable exception in industrial relations’ system in the Netherlands (“</a:t>
            </a:r>
            <a:r>
              <a:rPr lang="en-GB" sz="2000" dirty="0" err="1" smtClean="0"/>
              <a:t>poldermodel</a:t>
            </a:r>
            <a:r>
              <a:rPr lang="en-GB" sz="2000" dirty="0" smtClean="0"/>
              <a:t>”)</a:t>
            </a:r>
          </a:p>
          <a:p>
            <a:r>
              <a:rPr lang="en-GB" sz="2000" dirty="0"/>
              <a:t>Conflict prone ports is </a:t>
            </a:r>
            <a:r>
              <a:rPr lang="en-GB" sz="2000" dirty="0" smtClean="0"/>
              <a:t>an international phenomenon, with long history</a:t>
            </a:r>
          </a:p>
          <a:p>
            <a:r>
              <a:rPr lang="en-GB" sz="2000" dirty="0" smtClean="0"/>
              <a:t>How did this strike pattern emerge and develop, why was it so ineradicable? </a:t>
            </a:r>
          </a:p>
          <a:p>
            <a:endParaRPr lang="en-GB" sz="2000" dirty="0"/>
          </a:p>
          <a:p>
            <a:r>
              <a:rPr lang="en-GB" sz="2000" dirty="0" smtClean="0"/>
              <a:t>Looking for </a:t>
            </a:r>
            <a:r>
              <a:rPr lang="en-GB" sz="2000" i="1" dirty="0" smtClean="0"/>
              <a:t>underlying causes</a:t>
            </a:r>
            <a:r>
              <a:rPr lang="en-GB" sz="2000" dirty="0" smtClean="0"/>
              <a:t>, rather then immediate and conditioning causes</a:t>
            </a:r>
          </a:p>
          <a:p>
            <a:r>
              <a:rPr lang="en-GB" sz="2000" dirty="0"/>
              <a:t>Definition of ‘strike’: a temporary collective refusal to work by the workers, which is not condoned by their </a:t>
            </a:r>
            <a:r>
              <a:rPr lang="en-GB" sz="2000" dirty="0" smtClean="0"/>
              <a:t>employer</a:t>
            </a:r>
          </a:p>
          <a:p>
            <a:r>
              <a:rPr lang="en-GB" sz="2000" dirty="0" smtClean="0"/>
              <a:t>Wildcat or </a:t>
            </a:r>
            <a:r>
              <a:rPr lang="en-GB" sz="2000" i="1" dirty="0" smtClean="0"/>
              <a:t>spontaneous</a:t>
            </a:r>
            <a:r>
              <a:rPr lang="en-GB" sz="2000" dirty="0" smtClean="0"/>
              <a:t> strike is not organized by the union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/>
          <a:lstStyle/>
          <a:p>
            <a:r>
              <a:rPr lang="en-GB" dirty="0" smtClean="0"/>
              <a:t>Theory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Tradition of ‘industrial relations’</a:t>
            </a:r>
          </a:p>
          <a:p>
            <a:pPr lvl="1"/>
            <a:r>
              <a:rPr lang="en-GB" sz="2000" dirty="0" smtClean="0"/>
              <a:t>Katz &amp; Kochan (1992), strategic choice model: focusses on collective bargaining level and formal institutions</a:t>
            </a:r>
          </a:p>
          <a:p>
            <a:pPr marL="400050"/>
            <a:r>
              <a:rPr lang="en-GB" sz="2000" dirty="0" smtClean="0"/>
              <a:t>‘Employment relations’</a:t>
            </a:r>
          </a:p>
          <a:p>
            <a:pPr lvl="1"/>
            <a:r>
              <a:rPr lang="en-GB" sz="2000" dirty="0" smtClean="0"/>
              <a:t>Concept of ‘employment relationship’ (Kaufman, 2004) focusses on informal relations at shop floor level</a:t>
            </a:r>
            <a:r>
              <a:rPr lang="en-GB" sz="2000" dirty="0"/>
              <a:t> </a:t>
            </a:r>
            <a:endParaRPr lang="en-GB" sz="2000" dirty="0" smtClean="0"/>
          </a:p>
          <a:p>
            <a:pPr lvl="2">
              <a:buAutoNum type="arabicParenR"/>
            </a:pPr>
            <a:r>
              <a:rPr lang="en-GB" sz="2000" dirty="0" smtClean="0"/>
              <a:t>Economic </a:t>
            </a:r>
            <a:r>
              <a:rPr lang="en-GB" sz="2000" dirty="0"/>
              <a:t>exchange</a:t>
            </a:r>
          </a:p>
          <a:p>
            <a:pPr lvl="2">
              <a:buAutoNum type="arabicParenR"/>
            </a:pPr>
            <a:r>
              <a:rPr lang="en-GB" sz="2000" dirty="0"/>
              <a:t>Authority </a:t>
            </a:r>
            <a:r>
              <a:rPr lang="en-GB" sz="2000" dirty="0" smtClean="0"/>
              <a:t>relationship</a:t>
            </a:r>
            <a:endParaRPr lang="en-GB" sz="2000" dirty="0"/>
          </a:p>
          <a:p>
            <a:pPr lvl="2">
              <a:buAutoNum type="arabicParenR"/>
            </a:pPr>
            <a:r>
              <a:rPr lang="en-GB" sz="2000" dirty="0"/>
              <a:t>Implicit (psychological) contract</a:t>
            </a: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  <a:p>
            <a:r>
              <a:rPr lang="en-GB" sz="2000" dirty="0" smtClean="0"/>
              <a:t>Kerr &amp; Siegel (1954), geographical isolation</a:t>
            </a:r>
          </a:p>
          <a:p>
            <a:r>
              <a:rPr lang="en-GB" sz="2000" dirty="0" smtClean="0"/>
              <a:t>Miller (1968), universal dockworkers’ subculture</a:t>
            </a:r>
          </a:p>
        </p:txBody>
      </p:sp>
    </p:spTree>
    <p:extLst>
      <p:ext uri="{BB962C8B-B14F-4D97-AF65-F5344CB8AC3E}">
        <p14:creationId xmlns:p14="http://schemas.microsoft.com/office/powerpoint/2010/main" val="37731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Historical-sociological study (1889-2010): analysis in context of historical developments and evolution of industrial relations’ system </a:t>
            </a:r>
          </a:p>
          <a:p>
            <a:r>
              <a:rPr lang="en-GB" sz="2000" dirty="0" smtClean="0"/>
              <a:t>Development of database of all </a:t>
            </a:r>
            <a:r>
              <a:rPr lang="en-GB" sz="2000" dirty="0" smtClean="0"/>
              <a:t>(570) strikes</a:t>
            </a:r>
            <a:endParaRPr lang="en-GB" sz="2000" dirty="0" smtClean="0"/>
          </a:p>
          <a:p>
            <a:r>
              <a:rPr lang="en-GB" sz="2000" dirty="0" smtClean="0"/>
              <a:t>Wide range of sources (interviews, archives, secondary documents, et cetera)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54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Findings</a:t>
            </a:r>
            <a:r>
              <a:rPr lang="nl-NL" dirty="0" smtClean="0"/>
              <a:t>: the </a:t>
            </a:r>
            <a:r>
              <a:rPr lang="nl-NL" dirty="0" err="1" smtClean="0"/>
              <a:t>facts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63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384393"/>
              </p:ext>
            </p:extLst>
          </p:nvPr>
        </p:nvGraphicFramePr>
        <p:xfrm>
          <a:off x="476957" y="476672"/>
          <a:ext cx="82296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91183"/>
              </p:ext>
            </p:extLst>
          </p:nvPr>
        </p:nvGraphicFramePr>
        <p:xfrm>
          <a:off x="755576" y="5013176"/>
          <a:ext cx="7704857" cy="1248140"/>
        </p:xfrm>
        <a:graphic>
          <a:graphicData uri="http://schemas.openxmlformats.org/drawingml/2006/table">
            <a:tbl>
              <a:tblPr/>
              <a:tblGrid>
                <a:gridCol w="1728192"/>
                <a:gridCol w="1512168"/>
                <a:gridCol w="1800200"/>
                <a:gridCol w="1368152"/>
                <a:gridCol w="1296145"/>
              </a:tblGrid>
              <a:tr h="312035"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baseline="0" dirty="0" err="1" smtClean="0">
                          <a:latin typeface="+mj-lt"/>
                          <a:ea typeface="Times New Roman"/>
                          <a:cs typeface="Times New Roman"/>
                        </a:rPr>
                        <a:t>Average</a:t>
                      </a:r>
                      <a:r>
                        <a:rPr lang="nl-NL" sz="16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600" baseline="0" dirty="0" err="1" smtClean="0">
                          <a:latin typeface="+mj-lt"/>
                          <a:ea typeface="Times New Roman"/>
                          <a:cs typeface="Times New Roman"/>
                        </a:rPr>
                        <a:t>number</a:t>
                      </a:r>
                      <a:r>
                        <a:rPr lang="nl-NL" sz="16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of strikes per </a:t>
                      </a:r>
                      <a:r>
                        <a:rPr lang="nl-NL" sz="1600" baseline="0" dirty="0" err="1" smtClean="0">
                          <a:latin typeface="+mj-lt"/>
                          <a:ea typeface="Times New Roman"/>
                          <a:cs typeface="Times New Roman"/>
                        </a:rPr>
                        <a:t>annum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+mj-lt"/>
                          <a:ea typeface="Times New Roman"/>
                          <a:cs typeface="Times New Roman"/>
                        </a:rPr>
                        <a:t>1889-1914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+mj-lt"/>
                          <a:ea typeface="Times New Roman"/>
                          <a:cs typeface="Times New Roman"/>
                        </a:rPr>
                        <a:t>1915-1940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>
                          <a:latin typeface="+mj-lt"/>
                          <a:ea typeface="Times New Roman"/>
                          <a:cs typeface="Times New Roman"/>
                        </a:rPr>
                        <a:t>1945-1969</a:t>
                      </a:r>
                      <a:endParaRPr lang="nl-NL" sz="1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1265" indent="-1231265" algn="ctr" hangingPunct="0">
                        <a:spcAft>
                          <a:spcPts val="0"/>
                        </a:spcAft>
                      </a:pPr>
                      <a:r>
                        <a:rPr lang="nl-NL" sz="1600">
                          <a:latin typeface="+mj-lt"/>
                          <a:ea typeface="Times New Roman"/>
                          <a:cs typeface="Times New Roman"/>
                        </a:rPr>
                        <a:t>1970-1989</a:t>
                      </a:r>
                      <a:endParaRPr lang="nl-NL" sz="1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>
                          <a:latin typeface="+mj-lt"/>
                          <a:ea typeface="Times New Roman"/>
                          <a:cs typeface="Times New Roman"/>
                        </a:rPr>
                        <a:t>1990-2009</a:t>
                      </a:r>
                      <a:endParaRPr lang="nl-NL" sz="1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+mj-lt"/>
                          <a:ea typeface="Times New Roman"/>
                          <a:cs typeface="Times New Roman"/>
                        </a:rPr>
                        <a:t>3,8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+mj-lt"/>
                          <a:ea typeface="Times New Roman"/>
                          <a:cs typeface="Times New Roman"/>
                        </a:rPr>
                        <a:t>3,8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+mj-lt"/>
                          <a:ea typeface="Times New Roman"/>
                          <a:cs typeface="Times New Roman"/>
                        </a:rPr>
                        <a:t>5,1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+mj-lt"/>
                          <a:ea typeface="Times New Roman"/>
                          <a:cs typeface="Times New Roman"/>
                        </a:rPr>
                        <a:t>7,2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+mj-lt"/>
                          <a:ea typeface="Times New Roman"/>
                          <a:cs typeface="Times New Roman"/>
                        </a:rPr>
                        <a:t>5,5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79% </a:t>
                      </a:r>
                      <a:r>
                        <a:rPr lang="nl-NL" sz="1600" dirty="0" err="1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wildcat</a:t>
                      </a:r>
                      <a:endParaRPr lang="nl-NL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91% </a:t>
                      </a:r>
                      <a:r>
                        <a:rPr lang="nl-NL" sz="1600" dirty="0" err="1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wildcat</a:t>
                      </a:r>
                      <a:endParaRPr lang="nl-NL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99% </a:t>
                      </a:r>
                      <a:r>
                        <a:rPr lang="nl-NL" sz="1600" dirty="0" err="1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wildcat</a:t>
                      </a:r>
                      <a:endParaRPr lang="nl-NL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81% </a:t>
                      </a:r>
                      <a:r>
                        <a:rPr lang="nl-NL" sz="1600" dirty="0" err="1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wildcat</a:t>
                      </a:r>
                      <a:endParaRPr lang="nl-NL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62%</a:t>
                      </a:r>
                      <a:r>
                        <a:rPr lang="nl-NL" sz="1600" baseline="0" dirty="0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nl-NL" sz="1600" baseline="0" dirty="0" err="1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wildcat</a:t>
                      </a:r>
                      <a:endParaRPr lang="nl-NL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116018"/>
              </p:ext>
            </p:extLst>
          </p:nvPr>
        </p:nvGraphicFramePr>
        <p:xfrm>
          <a:off x="457200" y="692696"/>
          <a:ext cx="8229600" cy="41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27323"/>
              </p:ext>
            </p:extLst>
          </p:nvPr>
        </p:nvGraphicFramePr>
        <p:xfrm>
          <a:off x="1115614" y="5085184"/>
          <a:ext cx="7488833" cy="936105"/>
        </p:xfrm>
        <a:graphic>
          <a:graphicData uri="http://schemas.openxmlformats.org/drawingml/2006/table">
            <a:tbl>
              <a:tblPr/>
              <a:tblGrid>
                <a:gridCol w="1711733"/>
                <a:gridCol w="1577753"/>
                <a:gridCol w="1774390"/>
                <a:gridCol w="1283800"/>
                <a:gridCol w="1141157"/>
              </a:tblGrid>
              <a:tr h="312035"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latin typeface="+mj-lt"/>
                          <a:ea typeface="Times New Roman"/>
                          <a:cs typeface="Times New Roman"/>
                        </a:rPr>
                        <a:t>Average</a:t>
                      </a:r>
                      <a:r>
                        <a:rPr lang="nl-NL" sz="16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nummer of </a:t>
                      </a:r>
                      <a:r>
                        <a:rPr lang="nl-NL" sz="1600" baseline="0" dirty="0" err="1" smtClean="0">
                          <a:latin typeface="+mj-lt"/>
                          <a:ea typeface="Times New Roman"/>
                          <a:cs typeface="Times New Roman"/>
                        </a:rPr>
                        <a:t>striker</a:t>
                      </a:r>
                      <a:r>
                        <a:rPr lang="nl-NL" sz="16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600" baseline="0" dirty="0" err="1" smtClean="0">
                          <a:latin typeface="+mj-lt"/>
                          <a:ea typeface="Times New Roman"/>
                          <a:cs typeface="Times New Roman"/>
                        </a:rPr>
                        <a:t>days</a:t>
                      </a:r>
                      <a:r>
                        <a:rPr lang="nl-NL" sz="160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600" dirty="0">
                          <a:latin typeface="+mj-l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nl-NL" sz="1600" dirty="0" err="1" smtClean="0">
                          <a:latin typeface="+mj-lt"/>
                          <a:ea typeface="Times New Roman"/>
                          <a:cs typeface="Times New Roman"/>
                        </a:rPr>
                        <a:t>annum</a:t>
                      </a:r>
                      <a:r>
                        <a:rPr lang="nl-NL" sz="1600" dirty="0" smtClean="0">
                          <a:latin typeface="+mj-lt"/>
                          <a:ea typeface="Times New Roman"/>
                          <a:cs typeface="Times New Roman"/>
                        </a:rPr>
                        <a:t> jaar </a:t>
                      </a:r>
                      <a:r>
                        <a:rPr lang="nl-NL" sz="1600" dirty="0">
                          <a:latin typeface="+mj-lt"/>
                          <a:ea typeface="Times New Roman"/>
                          <a:cs typeface="Times New Roman"/>
                        </a:rPr>
                        <a:t>per 1000 </a:t>
                      </a:r>
                      <a:r>
                        <a:rPr lang="nl-NL" sz="1600" dirty="0" err="1" smtClean="0">
                          <a:latin typeface="+mj-lt"/>
                          <a:ea typeface="Times New Roman"/>
                          <a:cs typeface="Times New Roman"/>
                        </a:rPr>
                        <a:t>workers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>
                          <a:latin typeface="+mj-lt"/>
                          <a:ea typeface="Times New Roman"/>
                          <a:cs typeface="Times New Roman"/>
                        </a:rPr>
                        <a:t>1889-1914</a:t>
                      </a:r>
                      <a:endParaRPr lang="nl-NL" sz="1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+mj-lt"/>
                          <a:ea typeface="Times New Roman"/>
                          <a:cs typeface="Times New Roman"/>
                        </a:rPr>
                        <a:t>1915-1940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+mj-lt"/>
                          <a:ea typeface="Times New Roman"/>
                          <a:cs typeface="Times New Roman"/>
                        </a:rPr>
                        <a:t>1945-1969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1265" indent="-1231265" algn="ctr" hangingPunct="0">
                        <a:spcAft>
                          <a:spcPts val="0"/>
                        </a:spcAft>
                      </a:pPr>
                      <a:r>
                        <a:rPr lang="nl-NL" sz="1600">
                          <a:latin typeface="+mj-lt"/>
                          <a:ea typeface="Times New Roman"/>
                          <a:cs typeface="Times New Roman"/>
                        </a:rPr>
                        <a:t>1970-1989</a:t>
                      </a:r>
                      <a:endParaRPr lang="nl-NL" sz="1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>
                          <a:latin typeface="+mj-lt"/>
                          <a:ea typeface="Times New Roman"/>
                          <a:cs typeface="Times New Roman"/>
                        </a:rPr>
                        <a:t>1990-2009</a:t>
                      </a:r>
                      <a:endParaRPr lang="nl-NL" sz="1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+mj-lt"/>
                          <a:ea typeface="Times New Roman"/>
                          <a:cs typeface="Times New Roman"/>
                        </a:rPr>
                        <a:t>2.007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+mj-lt"/>
                          <a:ea typeface="Times New Roman"/>
                          <a:cs typeface="Times New Roman"/>
                        </a:rPr>
                        <a:t>3.464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>
                          <a:latin typeface="+mj-lt"/>
                          <a:ea typeface="Times New Roman"/>
                          <a:cs typeface="Times New Roman"/>
                        </a:rPr>
                        <a:t>2.219</a:t>
                      </a:r>
                      <a:endParaRPr lang="nl-NL" sz="1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>
                          <a:latin typeface="+mj-lt"/>
                          <a:ea typeface="Times New Roman"/>
                          <a:cs typeface="Times New Roman"/>
                        </a:rPr>
                        <a:t>2.672</a:t>
                      </a:r>
                      <a:endParaRPr lang="nl-NL" sz="1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+mj-lt"/>
                          <a:ea typeface="Times New Roman"/>
                          <a:cs typeface="Times New Roman"/>
                        </a:rPr>
                        <a:t>258</a:t>
                      </a:r>
                      <a:endParaRPr lang="nl-NL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sz="2000" b="1" dirty="0" err="1" smtClean="0"/>
              <a:t>Interindustry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propensity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to</a:t>
            </a:r>
            <a:r>
              <a:rPr lang="nl-NL" sz="2000" b="1" dirty="0" smtClean="0"/>
              <a:t> strike</a:t>
            </a:r>
            <a:endParaRPr lang="nl-NL" sz="2000" b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684480"/>
              </p:ext>
            </p:extLst>
          </p:nvPr>
        </p:nvGraphicFramePr>
        <p:xfrm>
          <a:off x="457200" y="1285094"/>
          <a:ext cx="7715200" cy="2863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364"/>
                <a:gridCol w="1211838"/>
                <a:gridCol w="1126297"/>
                <a:gridCol w="1197581"/>
                <a:gridCol w="1140556"/>
                <a:gridCol w="1159564"/>
              </a:tblGrid>
              <a:tr h="41903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Yearly average number of striker days per 1.000 workers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991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u="none" strike="noStrike">
                          <a:effectLst/>
                        </a:rPr>
                        <a:t>1889-1914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u="none" strike="noStrike">
                          <a:effectLst/>
                        </a:rPr>
                        <a:t>1915-1940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u="none" strike="noStrike">
                          <a:effectLst/>
                        </a:rPr>
                        <a:t>1945-1969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u="none" strike="noStrike">
                          <a:effectLst/>
                        </a:rPr>
                        <a:t>1970-1989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u="none" strike="noStrike">
                          <a:effectLst/>
                        </a:rPr>
                        <a:t>1990-2009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655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Storage and transshipment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 smtClean="0">
                          <a:effectLst/>
                        </a:rPr>
                        <a:t>1.243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 smtClean="0">
                          <a:effectLst/>
                        </a:rPr>
                        <a:t>2.232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973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704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40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754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 err="1">
                          <a:effectLst/>
                        </a:rPr>
                        <a:t>Mining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613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966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95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11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0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99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Diamondindustry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 smtClean="0">
                          <a:effectLst/>
                        </a:rPr>
                        <a:t>1.869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52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99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Metalindustry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44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447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50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113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16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99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Building trades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160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450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149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35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153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88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All branches together</a:t>
                      </a:r>
                      <a:endParaRPr lang="nl-NL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55</a:t>
                      </a:r>
                      <a:endParaRPr lang="nl-N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213</a:t>
                      </a:r>
                      <a:endParaRPr lang="nl-NL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36</a:t>
                      </a:r>
                      <a:endParaRPr lang="nl-NL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36</a:t>
                      </a:r>
                      <a:endParaRPr lang="nl-NL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20</a:t>
                      </a:r>
                      <a:endParaRPr lang="nl-N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6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Findings</a:t>
            </a:r>
            <a:r>
              <a:rPr lang="nl-NL" dirty="0" smtClean="0"/>
              <a:t>: </a:t>
            </a:r>
            <a:r>
              <a:rPr lang="nl-NL" dirty="0" err="1" smtClean="0"/>
              <a:t>underlying</a:t>
            </a:r>
            <a:r>
              <a:rPr lang="nl-NL" dirty="0" smtClean="0"/>
              <a:t> </a:t>
            </a:r>
            <a:r>
              <a:rPr lang="nl-NL" dirty="0" err="1" smtClean="0"/>
              <a:t>causes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Casual labour</a:t>
            </a:r>
          </a:p>
          <a:p>
            <a:r>
              <a:rPr lang="en-GB" sz="2000" dirty="0" smtClean="0"/>
              <a:t>Autonomy in the labour process</a:t>
            </a:r>
          </a:p>
          <a:p>
            <a:r>
              <a:rPr lang="en-GB" sz="2000" dirty="0" smtClean="0"/>
              <a:t>Dockworkers’ culture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491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716</Words>
  <Application>Microsoft Office PowerPoint</Application>
  <PresentationFormat>Diavoorstelling (4:3)</PresentationFormat>
  <Paragraphs>157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Office-thema</vt:lpstr>
      <vt:lpstr>The syndicalist undercurrent</vt:lpstr>
      <vt:lpstr>Research question</vt:lpstr>
      <vt:lpstr>Theory</vt:lpstr>
      <vt:lpstr>Method</vt:lpstr>
      <vt:lpstr>Findings: the facts</vt:lpstr>
      <vt:lpstr>PowerPoint-presentatie</vt:lpstr>
      <vt:lpstr>PowerPoint-presentatie</vt:lpstr>
      <vt:lpstr>Interindustry propensity to strike</vt:lpstr>
      <vt:lpstr>Findings: underlying causes</vt:lpstr>
      <vt:lpstr>Casual labour</vt:lpstr>
      <vt:lpstr>Casual labour</vt:lpstr>
      <vt:lpstr>Casual labour</vt:lpstr>
      <vt:lpstr>Autonomy in the labour process</vt:lpstr>
      <vt:lpstr>Autonomy in the labour process</vt:lpstr>
      <vt:lpstr>Dockworkers’ culture</vt:lpstr>
      <vt:lpstr>Dockworkers’ culture</vt:lpstr>
      <vt:lpstr>Some contextual factors</vt:lpstr>
      <vt:lpstr>Conclusion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syndicale onderstroom</dc:title>
  <dc:creator>Evert Smit</dc:creator>
  <cp:lastModifiedBy>Evert Smit</cp:lastModifiedBy>
  <cp:revision>59</cp:revision>
  <dcterms:created xsi:type="dcterms:W3CDTF">2013-05-03T11:03:48Z</dcterms:created>
  <dcterms:modified xsi:type="dcterms:W3CDTF">2014-03-18T07:07:09Z</dcterms:modified>
</cp:coreProperties>
</file>