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2" r:id="rId1"/>
  </p:sldMasterIdLst>
  <p:notesMasterIdLst>
    <p:notesMasterId r:id="rId15"/>
  </p:notesMasterIdLst>
  <p:handoutMasterIdLst>
    <p:handoutMasterId r:id="rId16"/>
  </p:handoutMasterIdLst>
  <p:sldIdLst>
    <p:sldId id="355" r:id="rId2"/>
    <p:sldId id="383" r:id="rId3"/>
    <p:sldId id="384" r:id="rId4"/>
    <p:sldId id="385" r:id="rId5"/>
    <p:sldId id="386" r:id="rId6"/>
    <p:sldId id="388" r:id="rId7"/>
    <p:sldId id="390" r:id="rId8"/>
    <p:sldId id="387" r:id="rId9"/>
    <p:sldId id="389" r:id="rId10"/>
    <p:sldId id="391" r:id="rId11"/>
    <p:sldId id="392" r:id="rId12"/>
    <p:sldId id="393" r:id="rId13"/>
    <p:sldId id="394" r:id="rId14"/>
  </p:sldIdLst>
  <p:sldSz cx="11315700" cy="8001000"/>
  <p:notesSz cx="6669088" cy="9928225"/>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CC5C"/>
    <a:srgbClr val="C8DFEF"/>
    <a:srgbClr val="00308F"/>
    <a:srgbClr val="000099"/>
    <a:srgbClr val="7D4B0F"/>
    <a:srgbClr val="EF8F27"/>
    <a:srgbClr val="EF1B1D"/>
    <a:srgbClr val="EDFA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5" autoAdjust="0"/>
    <p:restoredTop sz="95763" autoAdjust="0"/>
  </p:normalViewPr>
  <p:slideViewPr>
    <p:cSldViewPr>
      <p:cViewPr>
        <p:scale>
          <a:sx n="70" d="100"/>
          <a:sy n="70" d="100"/>
        </p:scale>
        <p:origin x="-786" y="186"/>
      </p:cViewPr>
      <p:guideLst>
        <p:guide orient="horz" pos="144"/>
        <p:guide orient="horz" pos="4904"/>
        <p:guide orient="horz" pos="1176"/>
        <p:guide pos="199"/>
        <p:guide pos="6912"/>
        <p:guide pos="1356"/>
        <p:guide pos="6480"/>
        <p:guide pos="2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p:scale>
          <a:sx n="66" d="100"/>
          <a:sy n="66" d="100"/>
        </p:scale>
        <p:origin x="-2322" y="-72"/>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ianne\Desktop\thesis\final%20draft\research_results_v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ianne\Desktop\thesis\final%20draft\research_results_v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4986620516294875"/>
          <c:y val="2.4696447600749842E-2"/>
          <c:w val="0.734100220969505"/>
          <c:h val="0.34531290770352407"/>
        </c:manualLayout>
      </c:layout>
      <c:barChart>
        <c:barDir val="col"/>
        <c:grouping val="clustered"/>
        <c:ser>
          <c:idx val="0"/>
          <c:order val="0"/>
          <c:dLbls>
            <c:dLbl>
              <c:idx val="0"/>
              <c:layout/>
              <c:tx>
                <c:rich>
                  <a:bodyPr/>
                  <a:lstStyle/>
                  <a:p>
                    <a:r>
                      <a:rPr lang="en-US" smtClean="0"/>
                      <a:t>68%</a:t>
                    </a:r>
                    <a:endParaRPr lang="en-US"/>
                  </a:p>
                </c:rich>
              </c:tx>
              <c:showVal val="1"/>
            </c:dLbl>
            <c:dLbl>
              <c:idx val="1"/>
              <c:layout/>
              <c:tx>
                <c:rich>
                  <a:bodyPr/>
                  <a:lstStyle/>
                  <a:p>
                    <a:r>
                      <a:rPr lang="en-US" smtClean="0"/>
                      <a:t>61%</a:t>
                    </a:r>
                    <a:endParaRPr lang="en-US"/>
                  </a:p>
                </c:rich>
              </c:tx>
              <c:showVal val="1"/>
            </c:dLbl>
            <c:dLbl>
              <c:idx val="2"/>
              <c:layout/>
              <c:tx>
                <c:rich>
                  <a:bodyPr/>
                  <a:lstStyle/>
                  <a:p>
                    <a:r>
                      <a:rPr lang="en-US" smtClean="0"/>
                      <a:t>39%</a:t>
                    </a:r>
                    <a:endParaRPr lang="en-US"/>
                  </a:p>
                </c:rich>
              </c:tx>
              <c:showVal val="1"/>
            </c:dLbl>
            <c:dLbl>
              <c:idx val="3"/>
              <c:layout/>
              <c:tx>
                <c:rich>
                  <a:bodyPr/>
                  <a:lstStyle/>
                  <a:p>
                    <a:r>
                      <a:rPr lang="en-US" smtClean="0"/>
                      <a:t>36%</a:t>
                    </a:r>
                    <a:endParaRPr lang="en-US"/>
                  </a:p>
                </c:rich>
              </c:tx>
              <c:showVal val="1"/>
            </c:dLbl>
            <c:dLbl>
              <c:idx val="4"/>
              <c:layout/>
              <c:tx>
                <c:rich>
                  <a:bodyPr/>
                  <a:lstStyle/>
                  <a:p>
                    <a:r>
                      <a:rPr lang="en-US" smtClean="0"/>
                      <a:t>32%</a:t>
                    </a:r>
                    <a:endParaRPr lang="en-US"/>
                  </a:p>
                </c:rich>
              </c:tx>
              <c:showVal val="1"/>
            </c:dLbl>
            <c:dLbl>
              <c:idx val="5"/>
              <c:layout/>
              <c:tx>
                <c:rich>
                  <a:bodyPr/>
                  <a:lstStyle/>
                  <a:p>
                    <a:r>
                      <a:rPr lang="en-US" smtClean="0"/>
                      <a:t>25%</a:t>
                    </a:r>
                    <a:endParaRPr lang="en-US"/>
                  </a:p>
                </c:rich>
              </c:tx>
              <c:showVal val="1"/>
            </c:dLbl>
            <c:dLbl>
              <c:idx val="6"/>
              <c:layout/>
              <c:tx>
                <c:rich>
                  <a:bodyPr/>
                  <a:lstStyle/>
                  <a:p>
                    <a:r>
                      <a:rPr lang="en-US" smtClean="0"/>
                      <a:t>24%</a:t>
                    </a:r>
                    <a:endParaRPr lang="en-US"/>
                  </a:p>
                </c:rich>
              </c:tx>
              <c:showVal val="1"/>
            </c:dLbl>
            <c:dLbl>
              <c:idx val="7"/>
              <c:layout/>
              <c:tx>
                <c:rich>
                  <a:bodyPr/>
                  <a:lstStyle/>
                  <a:p>
                    <a:r>
                      <a:rPr lang="en-US" smtClean="0"/>
                      <a:t>21%</a:t>
                    </a:r>
                    <a:endParaRPr lang="en-US"/>
                  </a:p>
                </c:rich>
              </c:tx>
              <c:showVal val="1"/>
            </c:dLbl>
            <c:dLbl>
              <c:idx val="8"/>
              <c:layout/>
              <c:tx>
                <c:rich>
                  <a:bodyPr/>
                  <a:lstStyle/>
                  <a:p>
                    <a:r>
                      <a:rPr lang="en-US" smtClean="0"/>
                      <a:t>18%</a:t>
                    </a:r>
                    <a:endParaRPr lang="en-US"/>
                  </a:p>
                </c:rich>
              </c:tx>
              <c:showVal val="1"/>
            </c:dLbl>
            <c:dLbl>
              <c:idx val="9"/>
              <c:layout/>
              <c:tx>
                <c:rich>
                  <a:bodyPr/>
                  <a:lstStyle/>
                  <a:p>
                    <a:r>
                      <a:rPr lang="en-US" smtClean="0"/>
                      <a:t>14%</a:t>
                    </a:r>
                    <a:endParaRPr lang="en-US"/>
                  </a:p>
                </c:rich>
              </c:tx>
              <c:showVal val="1"/>
            </c:dLbl>
            <c:dLbl>
              <c:idx val="10"/>
              <c:layout/>
              <c:tx>
                <c:rich>
                  <a:bodyPr/>
                  <a:lstStyle/>
                  <a:p>
                    <a:r>
                      <a:rPr lang="en-US" smtClean="0"/>
                      <a:t>7%</a:t>
                    </a:r>
                    <a:endParaRPr lang="en-US"/>
                  </a:p>
                </c:rich>
              </c:tx>
              <c:showVal val="1"/>
            </c:dLbl>
            <c:dLbl>
              <c:idx val="11"/>
              <c:layout/>
              <c:tx>
                <c:rich>
                  <a:bodyPr/>
                  <a:lstStyle/>
                  <a:p>
                    <a:r>
                      <a:rPr lang="en-US" smtClean="0"/>
                      <a:t>25%</a:t>
                    </a:r>
                    <a:endParaRPr lang="en-US"/>
                  </a:p>
                </c:rich>
              </c:tx>
              <c:showVal val="1"/>
            </c:dLbl>
            <c:numFmt formatCode="#,##0.00" sourceLinked="0"/>
            <c:showVal val="1"/>
          </c:dLbls>
          <c:cat>
            <c:strRef>
              <c:f>Sheet3!$A$49:$A$60</c:f>
              <c:strCache>
                <c:ptCount val="12"/>
                <c:pt idx="0">
                  <c:v>By placing it on a general page on the intranet site</c:v>
                </c:pt>
                <c:pt idx="1">
                  <c:v>Mentioning it in speeches of the board</c:v>
                </c:pt>
                <c:pt idx="2">
                  <c:v>By using it as a starting point during strategy discussions</c:v>
                </c:pt>
                <c:pt idx="3">
                  <c:v>By translating it in management competences</c:v>
                </c:pt>
                <c:pt idx="4">
                  <c:v>By placing it on a separate page on the intranet site</c:v>
                </c:pt>
                <c:pt idx="5">
                  <c:v>Including it in letters and/or e-mails</c:v>
                </c:pt>
                <c:pt idx="6">
                  <c:v>By hanging posters in central locations in the organization</c:v>
                </c:pt>
                <c:pt idx="7">
                  <c:v>By organizing special information events</c:v>
                </c:pt>
                <c:pt idx="8">
                  <c:v>By organizing training sessions</c:v>
                </c:pt>
                <c:pt idx="9">
                  <c:v>Including it in our code of conduct</c:v>
                </c:pt>
                <c:pt idx="10">
                  <c:v>By discussing it in performance appraisals</c:v>
                </c:pt>
                <c:pt idx="11">
                  <c:v>Other</c:v>
                </c:pt>
              </c:strCache>
            </c:strRef>
          </c:cat>
          <c:val>
            <c:numRef>
              <c:f>Sheet3!$B$49:$B$60</c:f>
              <c:numCache>
                <c:formatCode>0.0%</c:formatCode>
                <c:ptCount val="12"/>
                <c:pt idx="0">
                  <c:v>0.67900000000000793</c:v>
                </c:pt>
                <c:pt idx="1">
                  <c:v>0.60700000000000065</c:v>
                </c:pt>
                <c:pt idx="2">
                  <c:v>0.39300000000000385</c:v>
                </c:pt>
                <c:pt idx="3">
                  <c:v>0.35700000000000032</c:v>
                </c:pt>
                <c:pt idx="4">
                  <c:v>0.32100000000000345</c:v>
                </c:pt>
                <c:pt idx="5">
                  <c:v>0.25</c:v>
                </c:pt>
                <c:pt idx="6">
                  <c:v>0.23600000000000004</c:v>
                </c:pt>
                <c:pt idx="7">
                  <c:v>0.21400000000000041</c:v>
                </c:pt>
                <c:pt idx="8">
                  <c:v>0.17900000000000021</c:v>
                </c:pt>
                <c:pt idx="9">
                  <c:v>0.14300000000000004</c:v>
                </c:pt>
                <c:pt idx="10">
                  <c:v>7.1000000000000021E-2</c:v>
                </c:pt>
                <c:pt idx="11">
                  <c:v>0.25</c:v>
                </c:pt>
              </c:numCache>
            </c:numRef>
          </c:val>
        </c:ser>
        <c:axId val="147083264"/>
        <c:axId val="147093760"/>
      </c:barChart>
      <c:catAx>
        <c:axId val="147083264"/>
        <c:scaling>
          <c:orientation val="minMax"/>
        </c:scaling>
        <c:axPos val="b"/>
        <c:majorTickMark val="none"/>
        <c:tickLblPos val="nextTo"/>
        <c:txPr>
          <a:bodyPr/>
          <a:lstStyle/>
          <a:p>
            <a:pPr>
              <a:defRPr sz="1100" baseline="0"/>
            </a:pPr>
            <a:endParaRPr lang="en-US"/>
          </a:p>
        </c:txPr>
        <c:crossAx val="147093760"/>
        <c:crosses val="autoZero"/>
        <c:auto val="1"/>
        <c:lblAlgn val="ctr"/>
        <c:lblOffset val="100"/>
      </c:catAx>
      <c:valAx>
        <c:axId val="147093760"/>
        <c:scaling>
          <c:orientation val="minMax"/>
        </c:scaling>
        <c:axPos val="l"/>
        <c:majorGridlines/>
        <c:numFmt formatCode="0.0%" sourceLinked="1"/>
        <c:majorTickMark val="none"/>
        <c:tickLblPos val="none"/>
        <c:spPr>
          <a:ln w="9525">
            <a:noFill/>
          </a:ln>
        </c:spPr>
        <c:crossAx val="147083264"/>
        <c:crosses val="autoZero"/>
        <c:crossBetween val="between"/>
      </c:valAx>
    </c:plotArea>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0.1980061242344707"/>
          <c:y val="0.16780064030457717"/>
          <c:w val="0.99432624050105956"/>
          <c:h val="0.4403764562837218"/>
        </c:manualLayout>
      </c:layout>
      <c:bar3DChart>
        <c:barDir val="col"/>
        <c:grouping val="clustered"/>
        <c:ser>
          <c:idx val="0"/>
          <c:order val="0"/>
          <c:dLbls>
            <c:dLbl>
              <c:idx val="0"/>
              <c:layout/>
              <c:tx>
                <c:rich>
                  <a:bodyPr/>
                  <a:lstStyle/>
                  <a:p>
                    <a:r>
                      <a:rPr lang="en-US" dirty="0" smtClean="0"/>
                      <a:t>57%</a:t>
                    </a:r>
                    <a:endParaRPr lang="en-US" dirty="0"/>
                  </a:p>
                </c:rich>
              </c:tx>
              <c:showVal val="1"/>
            </c:dLbl>
            <c:dLbl>
              <c:idx val="1"/>
              <c:layout/>
              <c:tx>
                <c:rich>
                  <a:bodyPr/>
                  <a:lstStyle/>
                  <a:p>
                    <a:r>
                      <a:rPr lang="en-US" dirty="0" smtClean="0"/>
                      <a:t>37</a:t>
                    </a:r>
                    <a:r>
                      <a:rPr lang="en-US" dirty="0"/>
                      <a:t>%</a:t>
                    </a:r>
                  </a:p>
                </c:rich>
              </c:tx>
              <c:showVal val="1"/>
            </c:dLbl>
            <c:dLbl>
              <c:idx val="2"/>
              <c:layout/>
              <c:tx>
                <c:rich>
                  <a:bodyPr/>
                  <a:lstStyle/>
                  <a:p>
                    <a:r>
                      <a:rPr lang="en-US" dirty="0" smtClean="0"/>
                      <a:t>25%</a:t>
                    </a:r>
                    <a:endParaRPr lang="en-US" dirty="0"/>
                  </a:p>
                </c:rich>
              </c:tx>
              <c:showVal val="1"/>
            </c:dLbl>
            <c:dLbl>
              <c:idx val="3"/>
              <c:layout/>
              <c:tx>
                <c:rich>
                  <a:bodyPr/>
                  <a:lstStyle/>
                  <a:p>
                    <a:r>
                      <a:rPr lang="en-US" dirty="0" smtClean="0"/>
                      <a:t>21%</a:t>
                    </a:r>
                    <a:endParaRPr lang="en-US" dirty="0"/>
                  </a:p>
                </c:rich>
              </c:tx>
              <c:showVal val="1"/>
            </c:dLbl>
            <c:dLbl>
              <c:idx val="4"/>
              <c:layout/>
              <c:tx>
                <c:rich>
                  <a:bodyPr/>
                  <a:lstStyle/>
                  <a:p>
                    <a:r>
                      <a:rPr lang="en-US" dirty="0" smtClean="0"/>
                      <a:t>18%</a:t>
                    </a:r>
                    <a:endParaRPr lang="en-US" dirty="0"/>
                  </a:p>
                </c:rich>
              </c:tx>
              <c:showVal val="1"/>
            </c:dLbl>
            <c:dLbl>
              <c:idx val="5"/>
              <c:layout/>
              <c:tx>
                <c:rich>
                  <a:bodyPr/>
                  <a:lstStyle/>
                  <a:p>
                    <a:r>
                      <a:rPr lang="en-US" dirty="0" smtClean="0"/>
                      <a:t>7%</a:t>
                    </a:r>
                    <a:endParaRPr lang="en-US" dirty="0"/>
                  </a:p>
                </c:rich>
              </c:tx>
              <c:showVal val="1"/>
            </c:dLbl>
            <c:dLbl>
              <c:idx val="6"/>
              <c:layout/>
              <c:tx>
                <c:rich>
                  <a:bodyPr/>
                  <a:lstStyle/>
                  <a:p>
                    <a:r>
                      <a:rPr lang="en-US" dirty="0" smtClean="0"/>
                      <a:t>4%</a:t>
                    </a:r>
                    <a:endParaRPr lang="en-US" dirty="0"/>
                  </a:p>
                </c:rich>
              </c:tx>
              <c:showVal val="1"/>
            </c:dLbl>
            <c:dLbl>
              <c:idx val="7"/>
              <c:layout/>
              <c:tx>
                <c:rich>
                  <a:bodyPr/>
                  <a:lstStyle/>
                  <a:p>
                    <a:r>
                      <a:rPr lang="en-US" dirty="0" smtClean="0"/>
                      <a:t>4%</a:t>
                    </a:r>
                    <a:endParaRPr lang="en-US" dirty="0"/>
                  </a:p>
                </c:rich>
              </c:tx>
              <c:showVal val="1"/>
            </c:dLbl>
            <c:dLbl>
              <c:idx val="8"/>
              <c:layout/>
              <c:tx>
                <c:rich>
                  <a:bodyPr/>
                  <a:lstStyle/>
                  <a:p>
                    <a:r>
                      <a:rPr lang="en-US"/>
                      <a:t>0.0%</a:t>
                    </a:r>
                  </a:p>
                </c:rich>
              </c:tx>
              <c:showVal val="1"/>
            </c:dLbl>
            <c:dLbl>
              <c:idx val="9"/>
              <c:layout/>
              <c:tx>
                <c:rich>
                  <a:bodyPr/>
                  <a:lstStyle/>
                  <a:p>
                    <a:r>
                      <a:rPr lang="en-US" dirty="0" smtClean="0"/>
                      <a:t>46%</a:t>
                    </a:r>
                    <a:endParaRPr lang="en-US" dirty="0"/>
                  </a:p>
                </c:rich>
              </c:tx>
              <c:showVal val="1"/>
            </c:dLbl>
            <c:showVal val="1"/>
          </c:dLbls>
          <c:cat>
            <c:strRef>
              <c:f>Sheet4!$A$2:$A$11</c:f>
              <c:strCache>
                <c:ptCount val="10"/>
                <c:pt idx="0">
                  <c:v>It is included in brochures about our company</c:v>
                </c:pt>
                <c:pt idx="1">
                  <c:v>It is described in corporate magazines</c:v>
                </c:pt>
                <c:pt idx="2">
                  <c:v>It is included in marketing campaigns</c:v>
                </c:pt>
                <c:pt idx="3">
                  <c:v>It is included in our sustainability report</c:v>
                </c:pt>
                <c:pt idx="4">
                  <c:v>It is included in our annual financial report </c:v>
                </c:pt>
                <c:pt idx="5">
                  <c:v>It is included in contracts with suppliers</c:v>
                </c:pt>
                <c:pt idx="6">
                  <c:v>It is included in the headers/footers of company letters</c:v>
                </c:pt>
                <c:pt idx="7">
                  <c:v>It is described on business cards</c:v>
                </c:pt>
                <c:pt idx="8">
                  <c:v>It is displayed on our products</c:v>
                </c:pt>
                <c:pt idx="9">
                  <c:v>Other</c:v>
                </c:pt>
              </c:strCache>
            </c:strRef>
          </c:cat>
          <c:val>
            <c:numRef>
              <c:f>Sheet4!$B$2:$B$11</c:f>
              <c:numCache>
                <c:formatCode>0.0%</c:formatCode>
                <c:ptCount val="10"/>
                <c:pt idx="0">
                  <c:v>0.57099999999999995</c:v>
                </c:pt>
                <c:pt idx="1">
                  <c:v>0.35700000000000032</c:v>
                </c:pt>
                <c:pt idx="2">
                  <c:v>0.25</c:v>
                </c:pt>
                <c:pt idx="3">
                  <c:v>0.21400000000000041</c:v>
                </c:pt>
                <c:pt idx="4">
                  <c:v>0.17900000000000021</c:v>
                </c:pt>
                <c:pt idx="5">
                  <c:v>7.0999999999999994E-2</c:v>
                </c:pt>
                <c:pt idx="6">
                  <c:v>3.5999999999999997E-2</c:v>
                </c:pt>
                <c:pt idx="7">
                  <c:v>3.5999999999999997E-2</c:v>
                </c:pt>
                <c:pt idx="8">
                  <c:v>0</c:v>
                </c:pt>
                <c:pt idx="9">
                  <c:v>0.46400000000000002</c:v>
                </c:pt>
              </c:numCache>
            </c:numRef>
          </c:val>
        </c:ser>
        <c:dLbls>
          <c:showVal val="1"/>
        </c:dLbls>
        <c:shape val="box"/>
        <c:axId val="149215488"/>
        <c:axId val="149242240"/>
        <c:axId val="0"/>
      </c:bar3DChart>
      <c:catAx>
        <c:axId val="149215488"/>
        <c:scaling>
          <c:orientation val="minMax"/>
        </c:scaling>
        <c:axPos val="b"/>
        <c:majorTickMark val="none"/>
        <c:tickLblPos val="nextTo"/>
        <c:txPr>
          <a:bodyPr/>
          <a:lstStyle/>
          <a:p>
            <a:pPr>
              <a:defRPr sz="1100"/>
            </a:pPr>
            <a:endParaRPr lang="en-US"/>
          </a:p>
        </c:txPr>
        <c:crossAx val="149242240"/>
        <c:crosses val="autoZero"/>
        <c:auto val="1"/>
        <c:lblAlgn val="ctr"/>
        <c:lblOffset val="100"/>
      </c:catAx>
      <c:valAx>
        <c:axId val="149242240"/>
        <c:scaling>
          <c:orientation val="minMax"/>
        </c:scaling>
        <c:delete val="1"/>
        <c:axPos val="l"/>
        <c:numFmt formatCode="0.0%" sourceLinked="1"/>
        <c:tickLblPos val="none"/>
        <c:crossAx val="149215488"/>
        <c:crosses val="autoZero"/>
        <c:crossBetween val="between"/>
      </c:valAx>
    </c:plotArea>
    <c:plotVisOnly val="1"/>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8475"/>
          </a:xfrm>
          <a:prstGeom prst="rect">
            <a:avLst/>
          </a:prstGeom>
          <a:noFill/>
          <a:ln w="9525">
            <a:noFill/>
            <a:miter lim="800000"/>
            <a:headEnd/>
            <a:tailEnd/>
          </a:ln>
          <a:effectLst/>
        </p:spPr>
        <p:txBody>
          <a:bodyPr vert="horz" wrap="square" lIns="90825" tIns="45413" rIns="90825" bIns="45413" numCol="1" anchor="t" anchorCtr="0" compatLnSpc="1">
            <a:prstTxWarp prst="textNoShape">
              <a:avLst/>
            </a:prstTxWarp>
          </a:bodyPr>
          <a:lstStyle>
            <a:lvl1pPr defTabSz="908050">
              <a:defRPr sz="1200"/>
            </a:lvl1pPr>
          </a:lstStyle>
          <a:p>
            <a:pPr>
              <a:defRPr/>
            </a:pPr>
            <a:endParaRPr lang="en-US"/>
          </a:p>
        </p:txBody>
      </p:sp>
      <p:sp>
        <p:nvSpPr>
          <p:cNvPr id="9219" name="Rectangle 3"/>
          <p:cNvSpPr>
            <a:spLocks noGrp="1" noChangeArrowheads="1"/>
          </p:cNvSpPr>
          <p:nvPr>
            <p:ph type="dt" sz="quarter" idx="1"/>
          </p:nvPr>
        </p:nvSpPr>
        <p:spPr bwMode="auto">
          <a:xfrm>
            <a:off x="3778250" y="0"/>
            <a:ext cx="2890838" cy="498475"/>
          </a:xfrm>
          <a:prstGeom prst="rect">
            <a:avLst/>
          </a:prstGeom>
          <a:noFill/>
          <a:ln w="9525">
            <a:noFill/>
            <a:miter lim="800000"/>
            <a:headEnd/>
            <a:tailEnd/>
          </a:ln>
          <a:effectLst/>
        </p:spPr>
        <p:txBody>
          <a:bodyPr vert="horz" wrap="square" lIns="90825" tIns="45413" rIns="90825" bIns="45413" numCol="1" anchor="t" anchorCtr="0" compatLnSpc="1">
            <a:prstTxWarp prst="textNoShape">
              <a:avLst/>
            </a:prstTxWarp>
          </a:bodyPr>
          <a:lstStyle>
            <a:lvl1pPr algn="r" defTabSz="908050">
              <a:defRPr sz="1200"/>
            </a:lvl1pPr>
          </a:lstStyle>
          <a:p>
            <a:pPr>
              <a:defRPr/>
            </a:pPr>
            <a:endParaRPr lang="en-US"/>
          </a:p>
        </p:txBody>
      </p:sp>
      <p:sp>
        <p:nvSpPr>
          <p:cNvPr id="9220" name="Rectangle 4"/>
          <p:cNvSpPr>
            <a:spLocks noGrp="1" noChangeArrowheads="1"/>
          </p:cNvSpPr>
          <p:nvPr>
            <p:ph type="ftr" sz="quarter" idx="2"/>
          </p:nvPr>
        </p:nvSpPr>
        <p:spPr bwMode="auto">
          <a:xfrm>
            <a:off x="0" y="9429750"/>
            <a:ext cx="2890838" cy="498475"/>
          </a:xfrm>
          <a:prstGeom prst="rect">
            <a:avLst/>
          </a:prstGeom>
          <a:noFill/>
          <a:ln w="9525">
            <a:noFill/>
            <a:miter lim="800000"/>
            <a:headEnd/>
            <a:tailEnd/>
          </a:ln>
          <a:effectLst/>
        </p:spPr>
        <p:txBody>
          <a:bodyPr vert="horz" wrap="square" lIns="90825" tIns="45413" rIns="90825" bIns="45413" numCol="1" anchor="b" anchorCtr="0" compatLnSpc="1">
            <a:prstTxWarp prst="textNoShape">
              <a:avLst/>
            </a:prstTxWarp>
          </a:bodyPr>
          <a:lstStyle>
            <a:lvl1pPr defTabSz="908050">
              <a:defRPr sz="1200"/>
            </a:lvl1pPr>
          </a:lstStyle>
          <a:p>
            <a:pPr>
              <a:defRPr/>
            </a:pPr>
            <a:endParaRPr lang="en-US"/>
          </a:p>
        </p:txBody>
      </p:sp>
      <p:sp>
        <p:nvSpPr>
          <p:cNvPr id="9221" name="Rectangle 5"/>
          <p:cNvSpPr>
            <a:spLocks noGrp="1" noChangeArrowheads="1"/>
          </p:cNvSpPr>
          <p:nvPr>
            <p:ph type="sldNum" sz="quarter" idx="3"/>
          </p:nvPr>
        </p:nvSpPr>
        <p:spPr bwMode="auto">
          <a:xfrm>
            <a:off x="3778250" y="9429750"/>
            <a:ext cx="2890838" cy="498475"/>
          </a:xfrm>
          <a:prstGeom prst="rect">
            <a:avLst/>
          </a:prstGeom>
          <a:noFill/>
          <a:ln w="9525">
            <a:noFill/>
            <a:miter lim="800000"/>
            <a:headEnd/>
            <a:tailEnd/>
          </a:ln>
          <a:effectLst/>
        </p:spPr>
        <p:txBody>
          <a:bodyPr vert="horz" wrap="square" lIns="90825" tIns="45413" rIns="90825" bIns="45413" numCol="1" anchor="b" anchorCtr="0" compatLnSpc="1">
            <a:prstTxWarp prst="textNoShape">
              <a:avLst/>
            </a:prstTxWarp>
          </a:bodyPr>
          <a:lstStyle>
            <a:lvl1pPr algn="r" defTabSz="908050">
              <a:defRPr sz="1200"/>
            </a:lvl1pPr>
          </a:lstStyle>
          <a:p>
            <a:pPr>
              <a:defRPr/>
            </a:pPr>
            <a:fld id="{B4A1D305-EAD1-42DA-B43E-879741F7700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873375" cy="473075"/>
          </a:xfrm>
          <a:prstGeom prst="rect">
            <a:avLst/>
          </a:prstGeom>
          <a:noFill/>
          <a:ln w="9525">
            <a:noFill/>
            <a:miter lim="800000"/>
            <a:headEnd/>
            <a:tailEnd/>
          </a:ln>
          <a:effectLst/>
        </p:spPr>
        <p:txBody>
          <a:bodyPr vert="horz" wrap="square" lIns="62484" tIns="31242" rIns="62484" bIns="31242" numCol="1" anchor="t" anchorCtr="0" compatLnSpc="1">
            <a:prstTxWarp prst="textNoShape">
              <a:avLst/>
            </a:prstTxWarp>
          </a:bodyPr>
          <a:lstStyle>
            <a:lvl1pPr defTabSz="627063">
              <a:defRPr sz="800"/>
            </a:lvl1pPr>
          </a:lstStyle>
          <a:p>
            <a:pPr>
              <a:defRPr/>
            </a:pPr>
            <a:endParaRPr lang="en-US"/>
          </a:p>
        </p:txBody>
      </p:sp>
      <p:sp>
        <p:nvSpPr>
          <p:cNvPr id="54275" name="Rectangle 3"/>
          <p:cNvSpPr>
            <a:spLocks noGrp="1" noChangeArrowheads="1"/>
          </p:cNvSpPr>
          <p:nvPr>
            <p:ph type="dt" idx="1"/>
          </p:nvPr>
        </p:nvSpPr>
        <p:spPr bwMode="auto">
          <a:xfrm>
            <a:off x="3795713" y="0"/>
            <a:ext cx="2873375" cy="473075"/>
          </a:xfrm>
          <a:prstGeom prst="rect">
            <a:avLst/>
          </a:prstGeom>
          <a:noFill/>
          <a:ln w="9525">
            <a:noFill/>
            <a:miter lim="800000"/>
            <a:headEnd/>
            <a:tailEnd/>
          </a:ln>
          <a:effectLst/>
        </p:spPr>
        <p:txBody>
          <a:bodyPr vert="horz" wrap="square" lIns="62484" tIns="31242" rIns="62484" bIns="31242" numCol="1" anchor="t" anchorCtr="0" compatLnSpc="1">
            <a:prstTxWarp prst="textNoShape">
              <a:avLst/>
            </a:prstTxWarp>
          </a:bodyPr>
          <a:lstStyle>
            <a:lvl1pPr algn="r" defTabSz="627063">
              <a:defRPr sz="8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688975" y="739775"/>
            <a:ext cx="5294313" cy="3744913"/>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874713" y="4694238"/>
            <a:ext cx="4919662" cy="4486275"/>
          </a:xfrm>
          <a:prstGeom prst="rect">
            <a:avLst/>
          </a:prstGeom>
          <a:noFill/>
          <a:ln w="9525">
            <a:noFill/>
            <a:miter lim="800000"/>
            <a:headEnd/>
            <a:tailEnd/>
          </a:ln>
          <a:effectLst/>
        </p:spPr>
        <p:txBody>
          <a:bodyPr vert="horz" wrap="square" lIns="62484" tIns="31242" rIns="62484" bIns="312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9444038"/>
            <a:ext cx="2873375" cy="474662"/>
          </a:xfrm>
          <a:prstGeom prst="rect">
            <a:avLst/>
          </a:prstGeom>
          <a:noFill/>
          <a:ln w="9525">
            <a:noFill/>
            <a:miter lim="800000"/>
            <a:headEnd/>
            <a:tailEnd/>
          </a:ln>
          <a:effectLst/>
        </p:spPr>
        <p:txBody>
          <a:bodyPr vert="horz" wrap="square" lIns="62484" tIns="31242" rIns="62484" bIns="31242" numCol="1" anchor="b" anchorCtr="0" compatLnSpc="1">
            <a:prstTxWarp prst="textNoShape">
              <a:avLst/>
            </a:prstTxWarp>
          </a:bodyPr>
          <a:lstStyle>
            <a:lvl1pPr defTabSz="627063">
              <a:defRPr sz="800"/>
            </a:lvl1pPr>
          </a:lstStyle>
          <a:p>
            <a:pPr>
              <a:defRPr/>
            </a:pPr>
            <a:endParaRPr lang="en-US"/>
          </a:p>
        </p:txBody>
      </p:sp>
      <p:sp>
        <p:nvSpPr>
          <p:cNvPr id="54279" name="Rectangle 7"/>
          <p:cNvSpPr>
            <a:spLocks noGrp="1" noChangeArrowheads="1"/>
          </p:cNvSpPr>
          <p:nvPr>
            <p:ph type="sldNum" sz="quarter" idx="5"/>
          </p:nvPr>
        </p:nvSpPr>
        <p:spPr bwMode="auto">
          <a:xfrm>
            <a:off x="3795713" y="9444038"/>
            <a:ext cx="2873375" cy="474662"/>
          </a:xfrm>
          <a:prstGeom prst="rect">
            <a:avLst/>
          </a:prstGeom>
          <a:noFill/>
          <a:ln w="9525">
            <a:noFill/>
            <a:miter lim="800000"/>
            <a:headEnd/>
            <a:tailEnd/>
          </a:ln>
          <a:effectLst/>
        </p:spPr>
        <p:txBody>
          <a:bodyPr vert="horz" wrap="square" lIns="62484" tIns="31242" rIns="62484" bIns="31242" numCol="1" anchor="b" anchorCtr="0" compatLnSpc="1">
            <a:prstTxWarp prst="textNoShape">
              <a:avLst/>
            </a:prstTxWarp>
          </a:bodyPr>
          <a:lstStyle>
            <a:lvl1pPr algn="r" defTabSz="627063">
              <a:defRPr sz="800"/>
            </a:lvl1pPr>
          </a:lstStyle>
          <a:p>
            <a:pPr>
              <a:defRPr/>
            </a:pPr>
            <a:fld id="{9AD8E873-2737-4425-B6E1-CCB7AE75B1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D8E873-2737-4425-B6E1-CCB7AE75B1C8}" type="slidenum">
              <a:rPr lang="en-US" smtClean="0"/>
              <a:pPr>
                <a:defRPr/>
              </a:pPr>
              <a:t>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7" descr="Kaft A4 liggend netwerk"/>
          <p:cNvPicPr>
            <a:picLocks noChangeAspect="1" noChangeArrowheads="1"/>
          </p:cNvPicPr>
          <p:nvPr userDrawn="1"/>
        </p:nvPicPr>
        <p:blipFill>
          <a:blip r:embed="rId2" cstate="print"/>
          <a:srcRect/>
          <a:stretch>
            <a:fillRect/>
          </a:stretch>
        </p:blipFill>
        <p:spPr bwMode="auto">
          <a:xfrm>
            <a:off x="0" y="0"/>
            <a:ext cx="11320463" cy="8004176"/>
          </a:xfrm>
          <a:prstGeom prst="rect">
            <a:avLst/>
          </a:prstGeom>
          <a:noFill/>
          <a:ln w="9525">
            <a:noFill/>
            <a:miter lim="800000"/>
            <a:headEnd/>
            <a:tailEnd/>
          </a:ln>
        </p:spPr>
      </p:pic>
      <p:sp>
        <p:nvSpPr>
          <p:cNvPr id="4" name="Text Box 13"/>
          <p:cNvSpPr txBox="1">
            <a:spLocks noChangeArrowheads="1"/>
          </p:cNvSpPr>
          <p:nvPr/>
        </p:nvSpPr>
        <p:spPr bwMode="auto">
          <a:xfrm>
            <a:off x="3297238" y="1775520"/>
            <a:ext cx="7313612" cy="2513012"/>
          </a:xfrm>
          <a:prstGeom prst="rect">
            <a:avLst/>
          </a:prstGeom>
          <a:noFill/>
          <a:ln w="9525">
            <a:noFill/>
            <a:miter lim="800000"/>
            <a:headEnd/>
            <a:tailEnd/>
          </a:ln>
          <a:effectLst/>
        </p:spPr>
        <p:txBody>
          <a:bodyPr lIns="143983" tIns="45714" rIns="143983" bIns="45714" anchor="ctr"/>
          <a:lstStyle/>
          <a:p>
            <a:r>
              <a:rPr lang="en-GB" sz="3200" b="1" kern="1200" dirty="0" smtClean="0">
                <a:solidFill>
                  <a:schemeClr val="tx1"/>
                </a:solidFill>
                <a:latin typeface="Arial" pitchFamily="34" charset="0"/>
                <a:ea typeface="+mn-ea"/>
                <a:cs typeface="+mn-cs"/>
              </a:rPr>
              <a:t>The </a:t>
            </a:r>
            <a:r>
              <a:rPr lang="en-GB" sz="3200" b="1" kern="1200" baseline="0" dirty="0" smtClean="0">
                <a:solidFill>
                  <a:schemeClr val="tx1"/>
                </a:solidFill>
                <a:latin typeface="Arial" pitchFamily="34" charset="0"/>
                <a:ea typeface="+mn-ea"/>
                <a:cs typeface="+mn-cs"/>
              </a:rPr>
              <a:t>Mission Statements of the largest companies in de the world:</a:t>
            </a:r>
            <a:endParaRPr lang="en-US" sz="3200" b="1" kern="1200" dirty="0" smtClean="0">
              <a:solidFill>
                <a:schemeClr val="tx1"/>
              </a:solidFill>
              <a:latin typeface="Arial" pitchFamily="34" charset="0"/>
              <a:ea typeface="+mn-ea"/>
              <a:cs typeface="+mn-cs"/>
            </a:endParaRPr>
          </a:p>
          <a:p>
            <a:r>
              <a:rPr lang="en-GB" sz="3200" b="1" kern="1200" dirty="0" smtClean="0">
                <a:solidFill>
                  <a:schemeClr val="tx1"/>
                </a:solidFill>
                <a:latin typeface="Arial" pitchFamily="34" charset="0"/>
                <a:ea typeface="+mn-ea"/>
                <a:cs typeface="+mn-cs"/>
              </a:rPr>
              <a:t>Their prevalence, content and embedment</a:t>
            </a:r>
            <a:endParaRPr lang="en-US" sz="4800" b="1" dirty="0">
              <a:solidFill>
                <a:srgbClr val="0C2D83"/>
              </a:solidFill>
              <a:latin typeface="Univers 55" pitchFamily="2" charset="0"/>
            </a:endParaRPr>
          </a:p>
        </p:txBody>
      </p:sp>
      <p:sp>
        <p:nvSpPr>
          <p:cNvPr id="481292" name="Rectangle 12"/>
          <p:cNvSpPr>
            <a:spLocks noGrp="1" noChangeArrowheads="1"/>
          </p:cNvSpPr>
          <p:nvPr>
            <p:ph type="subTitle" idx="1"/>
          </p:nvPr>
        </p:nvSpPr>
        <p:spPr>
          <a:xfrm>
            <a:off x="3297238" y="3619500"/>
            <a:ext cx="7313612" cy="533400"/>
          </a:xfrm>
        </p:spPr>
        <p:txBody>
          <a:bodyPr lIns="143983"/>
          <a:lstStyle>
            <a:lvl1pPr algn="ctr">
              <a:defRPr/>
            </a:lvl1pPr>
          </a:lstStyle>
          <a:p>
            <a:endParaRPr lang="nl-NL"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1988" y="760413"/>
            <a:ext cx="2041525"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2650" y="760413"/>
            <a:ext cx="5976938"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3763" y="5141913"/>
            <a:ext cx="9618662" cy="1589087"/>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93763" y="3390900"/>
            <a:ext cx="9618662" cy="1751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52650" y="1828800"/>
            <a:ext cx="4008438"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13488" y="1828800"/>
            <a:ext cx="401002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5150" y="320675"/>
            <a:ext cx="10185400" cy="1333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5150" y="1790700"/>
            <a:ext cx="5000625" cy="746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5150" y="2536825"/>
            <a:ext cx="5000625" cy="4610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748338" y="1790700"/>
            <a:ext cx="5002212" cy="746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48338" y="2536825"/>
            <a:ext cx="5002212" cy="4610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5150" y="319088"/>
            <a:ext cx="3722688" cy="13557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424363" y="319088"/>
            <a:ext cx="6326187" cy="68278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5150" y="1674813"/>
            <a:ext cx="3722688" cy="547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17738" y="5600700"/>
            <a:ext cx="6789737" cy="66198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17738" y="714375"/>
            <a:ext cx="6789737" cy="4800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17738" y="6262688"/>
            <a:ext cx="6789737" cy="938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5" descr="Balk rechts netwerk"/>
          <p:cNvPicPr>
            <a:picLocks noChangeAspect="1" noChangeArrowheads="1"/>
          </p:cNvPicPr>
          <p:nvPr userDrawn="1"/>
        </p:nvPicPr>
        <p:blipFill>
          <a:blip r:embed="rId13" cstate="print"/>
          <a:srcRect/>
          <a:stretch>
            <a:fillRect/>
          </a:stretch>
        </p:blipFill>
        <p:spPr bwMode="auto">
          <a:xfrm>
            <a:off x="0" y="1588"/>
            <a:ext cx="1828800" cy="7997825"/>
          </a:xfrm>
          <a:prstGeom prst="rect">
            <a:avLst/>
          </a:prstGeom>
          <a:noFill/>
          <a:ln w="9525">
            <a:noFill/>
            <a:miter lim="800000"/>
            <a:headEnd/>
            <a:tailEnd/>
          </a:ln>
        </p:spPr>
      </p:pic>
      <p:sp>
        <p:nvSpPr>
          <p:cNvPr id="2051" name="Rectangle 3"/>
          <p:cNvSpPr>
            <a:spLocks noGrp="1" noChangeArrowheads="1"/>
          </p:cNvSpPr>
          <p:nvPr>
            <p:ph type="title"/>
          </p:nvPr>
        </p:nvSpPr>
        <p:spPr bwMode="auto">
          <a:xfrm>
            <a:off x="2152650" y="760413"/>
            <a:ext cx="8170863" cy="8001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title style</a:t>
            </a:r>
          </a:p>
        </p:txBody>
      </p:sp>
      <p:sp>
        <p:nvSpPr>
          <p:cNvPr id="2052" name="Rectangle 12"/>
          <p:cNvSpPr>
            <a:spLocks noGrp="1" noChangeArrowheads="1"/>
          </p:cNvSpPr>
          <p:nvPr>
            <p:ph type="body" idx="1"/>
          </p:nvPr>
        </p:nvSpPr>
        <p:spPr bwMode="auto">
          <a:xfrm>
            <a:off x="2152650" y="1828800"/>
            <a:ext cx="8170863" cy="51054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marL="358775" indent="-358775" algn="l" rtl="0" eaLnBrk="0" fontAlgn="base" hangingPunct="0">
        <a:lnSpc>
          <a:spcPts val="2700"/>
        </a:lnSpc>
        <a:spcBef>
          <a:spcPct val="0"/>
        </a:spcBef>
        <a:spcAft>
          <a:spcPct val="0"/>
        </a:spcAft>
        <a:tabLst>
          <a:tab pos="358775" algn="l"/>
        </a:tabLst>
        <a:defRPr sz="2500">
          <a:solidFill>
            <a:srgbClr val="0C2D83"/>
          </a:solidFill>
          <a:latin typeface="+mj-lt"/>
          <a:ea typeface="+mj-ea"/>
          <a:cs typeface="+mj-cs"/>
        </a:defRPr>
      </a:lvl1pPr>
      <a:lvl2pPr marL="358775" indent="-358775" algn="l" rtl="0" eaLnBrk="0" fontAlgn="base" hangingPunct="0">
        <a:lnSpc>
          <a:spcPts val="2700"/>
        </a:lnSpc>
        <a:spcBef>
          <a:spcPct val="0"/>
        </a:spcBef>
        <a:spcAft>
          <a:spcPct val="0"/>
        </a:spcAft>
        <a:tabLst>
          <a:tab pos="358775" algn="l"/>
        </a:tabLst>
        <a:defRPr sz="2500">
          <a:solidFill>
            <a:srgbClr val="0C2D83"/>
          </a:solidFill>
          <a:latin typeface="Univers 45 Light" pitchFamily="2" charset="0"/>
        </a:defRPr>
      </a:lvl2pPr>
      <a:lvl3pPr marL="358775" indent="-358775" algn="l" rtl="0" eaLnBrk="0" fontAlgn="base" hangingPunct="0">
        <a:lnSpc>
          <a:spcPts val="2700"/>
        </a:lnSpc>
        <a:spcBef>
          <a:spcPct val="0"/>
        </a:spcBef>
        <a:spcAft>
          <a:spcPct val="0"/>
        </a:spcAft>
        <a:tabLst>
          <a:tab pos="358775" algn="l"/>
        </a:tabLst>
        <a:defRPr sz="2500">
          <a:solidFill>
            <a:srgbClr val="0C2D83"/>
          </a:solidFill>
          <a:latin typeface="Univers 45 Light" pitchFamily="2" charset="0"/>
        </a:defRPr>
      </a:lvl3pPr>
      <a:lvl4pPr marL="358775" indent="-358775" algn="l" rtl="0" eaLnBrk="0" fontAlgn="base" hangingPunct="0">
        <a:lnSpc>
          <a:spcPts val="2700"/>
        </a:lnSpc>
        <a:spcBef>
          <a:spcPct val="0"/>
        </a:spcBef>
        <a:spcAft>
          <a:spcPct val="0"/>
        </a:spcAft>
        <a:tabLst>
          <a:tab pos="358775" algn="l"/>
        </a:tabLst>
        <a:defRPr sz="2500">
          <a:solidFill>
            <a:srgbClr val="0C2D83"/>
          </a:solidFill>
          <a:latin typeface="Univers 45 Light" pitchFamily="2" charset="0"/>
        </a:defRPr>
      </a:lvl4pPr>
      <a:lvl5pPr marL="358775" indent="-358775" algn="l" rtl="0" eaLnBrk="0" fontAlgn="base" hangingPunct="0">
        <a:lnSpc>
          <a:spcPts val="2700"/>
        </a:lnSpc>
        <a:spcBef>
          <a:spcPct val="0"/>
        </a:spcBef>
        <a:spcAft>
          <a:spcPct val="0"/>
        </a:spcAft>
        <a:tabLst>
          <a:tab pos="358775" algn="l"/>
        </a:tabLst>
        <a:defRPr sz="2500">
          <a:solidFill>
            <a:srgbClr val="0C2D83"/>
          </a:solidFill>
          <a:latin typeface="Univers 45 Light" pitchFamily="2" charset="0"/>
        </a:defRPr>
      </a:lvl5pPr>
      <a:lvl6pPr marL="815975" indent="-358775" algn="l" rtl="0" fontAlgn="base">
        <a:lnSpc>
          <a:spcPts val="2700"/>
        </a:lnSpc>
        <a:spcBef>
          <a:spcPct val="0"/>
        </a:spcBef>
        <a:spcAft>
          <a:spcPct val="0"/>
        </a:spcAft>
        <a:tabLst>
          <a:tab pos="358775" algn="l"/>
        </a:tabLst>
        <a:defRPr sz="2500">
          <a:solidFill>
            <a:srgbClr val="0C2D83"/>
          </a:solidFill>
          <a:latin typeface="Univers 45 Light" pitchFamily="2" charset="0"/>
        </a:defRPr>
      </a:lvl6pPr>
      <a:lvl7pPr marL="1273175" indent="-358775" algn="l" rtl="0" fontAlgn="base">
        <a:lnSpc>
          <a:spcPts val="2700"/>
        </a:lnSpc>
        <a:spcBef>
          <a:spcPct val="0"/>
        </a:spcBef>
        <a:spcAft>
          <a:spcPct val="0"/>
        </a:spcAft>
        <a:tabLst>
          <a:tab pos="358775" algn="l"/>
        </a:tabLst>
        <a:defRPr sz="2500">
          <a:solidFill>
            <a:srgbClr val="0C2D83"/>
          </a:solidFill>
          <a:latin typeface="Univers 45 Light" pitchFamily="2" charset="0"/>
        </a:defRPr>
      </a:lvl7pPr>
      <a:lvl8pPr marL="1730375" indent="-358775" algn="l" rtl="0" fontAlgn="base">
        <a:lnSpc>
          <a:spcPts val="2700"/>
        </a:lnSpc>
        <a:spcBef>
          <a:spcPct val="0"/>
        </a:spcBef>
        <a:spcAft>
          <a:spcPct val="0"/>
        </a:spcAft>
        <a:tabLst>
          <a:tab pos="358775" algn="l"/>
        </a:tabLst>
        <a:defRPr sz="2500">
          <a:solidFill>
            <a:srgbClr val="0C2D83"/>
          </a:solidFill>
          <a:latin typeface="Univers 45 Light" pitchFamily="2" charset="0"/>
        </a:defRPr>
      </a:lvl8pPr>
      <a:lvl9pPr marL="2187575" indent="-358775" algn="l" rtl="0" fontAlgn="base">
        <a:lnSpc>
          <a:spcPts val="2700"/>
        </a:lnSpc>
        <a:spcBef>
          <a:spcPct val="0"/>
        </a:spcBef>
        <a:spcAft>
          <a:spcPct val="0"/>
        </a:spcAft>
        <a:tabLst>
          <a:tab pos="358775" algn="l"/>
        </a:tabLst>
        <a:defRPr sz="2500">
          <a:solidFill>
            <a:srgbClr val="0C2D83"/>
          </a:solidFill>
          <a:latin typeface="Univers 45 Light" pitchFamily="2" charset="0"/>
        </a:defRPr>
      </a:lvl9pPr>
    </p:titleStyle>
    <p:bodyStyle>
      <a:lvl1pPr marL="342900" indent="-342900" algn="l" rtl="0" eaLnBrk="0" fontAlgn="base" hangingPunct="0">
        <a:lnSpc>
          <a:spcPts val="1400"/>
        </a:lnSpc>
        <a:spcBef>
          <a:spcPct val="0"/>
        </a:spcBef>
        <a:spcAft>
          <a:spcPts val="700"/>
        </a:spcAft>
        <a:defRPr sz="1200" b="1">
          <a:solidFill>
            <a:srgbClr val="0C2D83"/>
          </a:solidFill>
          <a:latin typeface="+mn-lt"/>
          <a:ea typeface="+mn-ea"/>
          <a:cs typeface="+mn-cs"/>
        </a:defRPr>
      </a:lvl1pPr>
      <a:lvl2pPr marL="1588" indent="455613" algn="l" rtl="0" eaLnBrk="0" fontAlgn="base" hangingPunct="0">
        <a:lnSpc>
          <a:spcPts val="1400"/>
        </a:lnSpc>
        <a:spcBef>
          <a:spcPct val="0"/>
        </a:spcBef>
        <a:spcAft>
          <a:spcPct val="0"/>
        </a:spcAft>
        <a:buClr>
          <a:srgbClr val="0033CC"/>
        </a:buClr>
        <a:buSzPct val="80000"/>
        <a:buFont typeface="Wingdings" pitchFamily="2" charset="2"/>
        <a:defRPr sz="1200" i="1">
          <a:solidFill>
            <a:srgbClr val="0C2D83"/>
          </a:solidFill>
          <a:latin typeface="Univers 55" pitchFamily="2" charset="0"/>
        </a:defRPr>
      </a:lvl2pPr>
      <a:lvl3pPr marL="3175" indent="911225" algn="l" rtl="0" eaLnBrk="0" fontAlgn="base" hangingPunct="0">
        <a:lnSpc>
          <a:spcPts val="1400"/>
        </a:lnSpc>
        <a:spcBef>
          <a:spcPct val="0"/>
        </a:spcBef>
        <a:spcAft>
          <a:spcPts val="700"/>
        </a:spcAft>
        <a:buClr>
          <a:srgbClr val="0033CC"/>
        </a:buClr>
        <a:defRPr sz="1200">
          <a:solidFill>
            <a:schemeClr val="tx1"/>
          </a:solidFill>
          <a:latin typeface="+mn-lt"/>
        </a:defRPr>
      </a:lvl3pPr>
      <a:lvl4pPr marL="193675" indent="-190500" algn="l" rtl="0" eaLnBrk="0" fontAlgn="base" hangingPunct="0">
        <a:lnSpc>
          <a:spcPts val="1400"/>
        </a:lnSpc>
        <a:spcBef>
          <a:spcPct val="0"/>
        </a:spcBef>
        <a:spcAft>
          <a:spcPct val="0"/>
        </a:spcAft>
        <a:buClr>
          <a:srgbClr val="0C2D83"/>
        </a:buClr>
        <a:buFont typeface="Wingdings" pitchFamily="2" charset="2"/>
        <a:buChar char="l"/>
        <a:defRPr sz="1200">
          <a:solidFill>
            <a:schemeClr val="tx1"/>
          </a:solidFill>
          <a:latin typeface="+mn-lt"/>
        </a:defRPr>
      </a:lvl4pPr>
      <a:lvl5pPr marL="382588" indent="-187325" algn="l" rtl="0" eaLnBrk="0" fontAlgn="base" hangingPunct="0">
        <a:spcBef>
          <a:spcPct val="40000"/>
        </a:spcBef>
        <a:spcAft>
          <a:spcPct val="0"/>
        </a:spcAft>
        <a:buClr>
          <a:srgbClr val="0C2D83"/>
        </a:buClr>
        <a:buFont typeface="Univers 45 Light" pitchFamily="2" charset="0"/>
        <a:buChar char="-"/>
        <a:defRPr sz="1200">
          <a:solidFill>
            <a:schemeClr val="tx1"/>
          </a:solidFill>
          <a:latin typeface="+mn-lt"/>
        </a:defRPr>
      </a:lvl5pPr>
      <a:lvl6pPr marL="839788" indent="-187325" algn="l" rtl="0" fontAlgn="base">
        <a:spcBef>
          <a:spcPct val="40000"/>
        </a:spcBef>
        <a:spcAft>
          <a:spcPct val="0"/>
        </a:spcAft>
        <a:buClr>
          <a:srgbClr val="0C2D83"/>
        </a:buClr>
        <a:buFont typeface="Univers 45 Light" pitchFamily="2" charset="0"/>
        <a:buChar char="-"/>
        <a:defRPr sz="1200">
          <a:solidFill>
            <a:schemeClr val="tx1"/>
          </a:solidFill>
          <a:latin typeface="+mn-lt"/>
        </a:defRPr>
      </a:lvl6pPr>
      <a:lvl7pPr marL="1296988" indent="-187325" algn="l" rtl="0" fontAlgn="base">
        <a:spcBef>
          <a:spcPct val="40000"/>
        </a:spcBef>
        <a:spcAft>
          <a:spcPct val="0"/>
        </a:spcAft>
        <a:buClr>
          <a:srgbClr val="0C2D83"/>
        </a:buClr>
        <a:buFont typeface="Univers 45 Light" pitchFamily="2" charset="0"/>
        <a:buChar char="-"/>
        <a:defRPr sz="1200">
          <a:solidFill>
            <a:schemeClr val="tx1"/>
          </a:solidFill>
          <a:latin typeface="+mn-lt"/>
        </a:defRPr>
      </a:lvl7pPr>
      <a:lvl8pPr marL="1754188" indent="-187325" algn="l" rtl="0" fontAlgn="base">
        <a:spcBef>
          <a:spcPct val="40000"/>
        </a:spcBef>
        <a:spcAft>
          <a:spcPct val="0"/>
        </a:spcAft>
        <a:buClr>
          <a:srgbClr val="0C2D83"/>
        </a:buClr>
        <a:buFont typeface="Univers 45 Light" pitchFamily="2" charset="0"/>
        <a:buChar char="-"/>
        <a:defRPr sz="1200">
          <a:solidFill>
            <a:schemeClr val="tx1"/>
          </a:solidFill>
          <a:latin typeface="+mn-lt"/>
        </a:defRPr>
      </a:lvl8pPr>
      <a:lvl9pPr marL="2211388" indent="-187325" algn="l" rtl="0" fontAlgn="base">
        <a:spcBef>
          <a:spcPct val="40000"/>
        </a:spcBef>
        <a:spcAft>
          <a:spcPct val="0"/>
        </a:spcAft>
        <a:buClr>
          <a:srgbClr val="0C2D83"/>
        </a:buClr>
        <a:buFont typeface="Univers 45 Light" pitchFamily="2"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srcRect/>
          <a:stretch>
            <a:fillRect/>
          </a:stretch>
        </p:blipFill>
        <p:spPr bwMode="auto">
          <a:xfrm>
            <a:off x="1337370" y="6736804"/>
            <a:ext cx="187220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Communication of mission statement to external stakeholders</a:t>
            </a:r>
            <a:endParaRPr lang="en-US" dirty="0"/>
          </a:p>
        </p:txBody>
      </p:sp>
      <p:graphicFrame>
        <p:nvGraphicFramePr>
          <p:cNvPr id="4" name="Content Placeholder 3"/>
          <p:cNvGraphicFramePr>
            <a:graphicFrameLocks noGrp="1"/>
          </p:cNvGraphicFramePr>
          <p:nvPr>
            <p:ph idx="1"/>
          </p:nvPr>
        </p:nvGraphicFramePr>
        <p:xfrm>
          <a:off x="2345482" y="1696244"/>
          <a:ext cx="7776864" cy="652078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bwMode="auto">
          <a:xfrm>
            <a:off x="2152650" y="1828800"/>
            <a:ext cx="8257728" cy="51054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marL="342900" marR="0" lvl="0" indent="-342900" algn="l" defTabSz="914400" rtl="0" eaLnBrk="0" fontAlgn="base" latinLnBrk="0" hangingPunct="0">
              <a:lnSpc>
                <a:spcPct val="200000"/>
              </a:lnSpc>
              <a:spcBef>
                <a:spcPct val="0"/>
              </a:spcBef>
              <a:spcAft>
                <a:spcPts val="700"/>
              </a:spcAft>
              <a:buClrTx/>
              <a:buSzTx/>
              <a:buFont typeface="Arial" pitchFamily="34" charset="0"/>
              <a:buChar char="•"/>
              <a:tabLst/>
              <a:defRPr/>
            </a:pPr>
            <a:r>
              <a:rPr kumimoji="0" lang="en-GB" sz="1600" b="0" i="0" u="none" strike="noStrike" kern="0" cap="none" spc="0" normalizeH="0" baseline="0" noProof="0" dirty="0" smtClean="0">
                <a:ln>
                  <a:noFill/>
                </a:ln>
                <a:solidFill>
                  <a:srgbClr val="0C2D83"/>
                </a:solidFill>
                <a:effectLst/>
                <a:uLnTx/>
                <a:uFillTx/>
                <a:latin typeface="+mn-lt"/>
                <a:ea typeface="+mn-ea"/>
                <a:cs typeface="+mn-cs"/>
              </a:rPr>
              <a:t>90% of the companies</a:t>
            </a:r>
            <a:r>
              <a:rPr kumimoji="0" lang="en-GB" sz="1600" b="0" i="0" u="none" strike="noStrike" kern="0" cap="none" spc="0" normalizeH="0" noProof="0" dirty="0" smtClean="0">
                <a:ln>
                  <a:noFill/>
                </a:ln>
                <a:solidFill>
                  <a:srgbClr val="0C2D83"/>
                </a:solidFill>
                <a:effectLst/>
                <a:uLnTx/>
                <a:uFillTx/>
                <a:latin typeface="+mn-lt"/>
                <a:ea typeface="+mn-ea"/>
                <a:cs typeface="+mn-cs"/>
              </a:rPr>
              <a:t> have put the mission statement on their corporate website. Other means of communicating the mission statement is communicated externally, </a:t>
            </a:r>
            <a:r>
              <a:rPr lang="en-GB" sz="1600" kern="0" dirty="0" smtClean="0">
                <a:solidFill>
                  <a:srgbClr val="0C2D83"/>
                </a:solidFill>
                <a:latin typeface="+mn-lt"/>
              </a:rPr>
              <a:t>include</a:t>
            </a:r>
            <a:r>
              <a:rPr kumimoji="0" lang="en-GB" sz="1600" b="0" i="0" u="none" strike="noStrike" kern="0" cap="none" spc="0" normalizeH="0" noProof="0" dirty="0" smtClean="0">
                <a:ln>
                  <a:noFill/>
                </a:ln>
                <a:solidFill>
                  <a:srgbClr val="0C2D83"/>
                </a:solidFill>
                <a:effectLst/>
                <a:uLnTx/>
                <a:uFillTx/>
                <a:latin typeface="+mn-lt"/>
                <a:ea typeface="+mn-ea"/>
                <a:cs typeface="+mn-cs"/>
              </a:rPr>
              <a:t>:</a:t>
            </a:r>
            <a:endParaRPr kumimoji="0" lang="en-US" sz="1200" b="1" i="0" u="none" strike="noStrike" kern="0" cap="none" spc="0" normalizeH="0" baseline="0" noProof="0" dirty="0">
              <a:ln>
                <a:noFill/>
              </a:ln>
              <a:solidFill>
                <a:srgbClr val="0C2D83"/>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Other implementation facts</a:t>
            </a:r>
            <a:endParaRPr lang="en-US" dirty="0"/>
          </a:p>
        </p:txBody>
      </p:sp>
      <p:sp>
        <p:nvSpPr>
          <p:cNvPr id="3" name="Content Placeholder 2"/>
          <p:cNvSpPr>
            <a:spLocks noGrp="1"/>
          </p:cNvSpPr>
          <p:nvPr>
            <p:ph idx="1"/>
          </p:nvPr>
        </p:nvSpPr>
        <p:spPr/>
        <p:txBody>
          <a:bodyPr/>
          <a:lstStyle/>
          <a:p>
            <a:pPr>
              <a:lnSpc>
                <a:spcPct val="150000"/>
              </a:lnSpc>
              <a:buFont typeface="Arial" pitchFamily="34" charset="0"/>
              <a:buChar char="•"/>
            </a:pPr>
            <a:r>
              <a:rPr lang="en-GB" sz="1600" b="0" dirty="0" smtClean="0"/>
              <a:t>55% of the companies actively communicate their mission statement.</a:t>
            </a:r>
          </a:p>
          <a:p>
            <a:pPr lvl="0">
              <a:lnSpc>
                <a:spcPct val="150000"/>
              </a:lnSpc>
              <a:buFont typeface="Arial" pitchFamily="34" charset="0"/>
              <a:buChar char="•"/>
            </a:pPr>
            <a:r>
              <a:rPr lang="en-GB" sz="1600" b="0" dirty="0" smtClean="0"/>
              <a:t>In 79% of the companies, Public Relations or Corporate Communications is generally responsible for the communication and implementation of the mission statement. </a:t>
            </a:r>
          </a:p>
          <a:p>
            <a:pPr>
              <a:lnSpc>
                <a:spcPct val="150000"/>
              </a:lnSpc>
              <a:buFont typeface="Arial" pitchFamily="34" charset="0"/>
              <a:buChar char="•"/>
            </a:pPr>
            <a:r>
              <a:rPr lang="en-US" sz="1600" b="0" dirty="0" smtClean="0"/>
              <a:t>62% of the companies cite their mission statement with reference to company policy decisions.</a:t>
            </a:r>
            <a:r>
              <a:rPr lang="en-GB" sz="1600" b="0" dirty="0" smtClean="0"/>
              <a:t> </a:t>
            </a:r>
          </a:p>
          <a:p>
            <a:pPr>
              <a:lnSpc>
                <a:spcPct val="150000"/>
              </a:lnSpc>
              <a:buFont typeface="Arial" pitchFamily="34" charset="0"/>
              <a:buChar char="•"/>
            </a:pPr>
            <a:r>
              <a:rPr lang="en-GB" sz="1600" b="0" dirty="0" smtClean="0"/>
              <a:t>52% of the companies measure the satisfaction and commitment of managers and employees with reference to the mission statement, for example, by means of a survey.</a:t>
            </a:r>
            <a:r>
              <a:rPr lang="en-US" sz="1600" b="0" dirty="0" smtClean="0"/>
              <a:t> </a:t>
            </a:r>
          </a:p>
          <a:p>
            <a:pPr lvl="0"/>
            <a:endParaRPr lang="en-US" b="0" dirty="0" smtClean="0"/>
          </a:p>
          <a:p>
            <a:endParaRPr lang="en-GB"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Some reflections</a:t>
            </a:r>
            <a:endParaRPr lang="en-US" dirty="0"/>
          </a:p>
        </p:txBody>
      </p:sp>
      <p:sp>
        <p:nvSpPr>
          <p:cNvPr id="3" name="Content Placeholder 2"/>
          <p:cNvSpPr>
            <a:spLocks noGrp="1"/>
          </p:cNvSpPr>
          <p:nvPr>
            <p:ph idx="1"/>
          </p:nvPr>
        </p:nvSpPr>
        <p:spPr>
          <a:xfrm>
            <a:off x="2152650" y="1828800"/>
            <a:ext cx="8170863" cy="5340052"/>
          </a:xfrm>
        </p:spPr>
        <p:txBody>
          <a:bodyPr/>
          <a:lstStyle/>
          <a:p>
            <a:pPr>
              <a:lnSpc>
                <a:spcPct val="150000"/>
              </a:lnSpc>
              <a:buFont typeface="Arial" pitchFamily="34" charset="0"/>
              <a:buChar char="•"/>
            </a:pPr>
            <a:r>
              <a:rPr lang="en-US" sz="1600" b="0" dirty="0" smtClean="0"/>
              <a:t>Given the importance of a mission statement, the question for companies that do not have a mission statement is whether the development of a mission statement would add value to their business.</a:t>
            </a:r>
          </a:p>
          <a:p>
            <a:pPr>
              <a:lnSpc>
                <a:spcPct val="150000"/>
              </a:lnSpc>
              <a:buFont typeface="Arial" pitchFamily="34" charset="0"/>
              <a:buChar char="•"/>
            </a:pPr>
            <a:r>
              <a:rPr lang="en-US" sz="1600" b="0" dirty="0" smtClean="0"/>
              <a:t>Companies</a:t>
            </a:r>
            <a:r>
              <a:rPr lang="en-GB" sz="1600" dirty="0" smtClean="0"/>
              <a:t> </a:t>
            </a:r>
            <a:r>
              <a:rPr lang="en-GB" sz="1600" b="0" dirty="0" smtClean="0"/>
              <a:t>that have a mission statement must ensure that it is of a high quality. Therefore, it is important to periodically review the mission statement to ensure that it is (still) authentic, clear, comprehensive, ambitious, inspiring, and appeal to the hearts and minds of stakeholders. In evaluating the mission statement, it could be good to involve stakeholders as it opens the door to discuss what the organization stands for and what its ambitions are.</a:t>
            </a:r>
            <a:endParaRPr lang="en-US" sz="1600" b="0" dirty="0" smtClean="0"/>
          </a:p>
          <a:p>
            <a:pPr>
              <a:lnSpc>
                <a:spcPct val="150000"/>
              </a:lnSpc>
              <a:buFont typeface="Arial" pitchFamily="34" charset="0"/>
              <a:buChar char="•"/>
            </a:pPr>
            <a:r>
              <a:rPr lang="en-US" sz="1600" b="0" dirty="0" smtClean="0"/>
              <a:t>There is much room to improve the way in which mission statements are communicated internally as well as externally. It is important to communicate the mission statement frequently, consistently and through different channels. Training programs are seldom used as communication channel, which is a missed opportunity.</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details</a:t>
            </a:r>
            <a:endParaRPr lang="en-US" dirty="0"/>
          </a:p>
        </p:txBody>
      </p:sp>
      <p:sp>
        <p:nvSpPr>
          <p:cNvPr id="4" name="Content Placeholder 2"/>
          <p:cNvSpPr txBox="1">
            <a:spLocks noGrp="1"/>
          </p:cNvSpPr>
          <p:nvPr>
            <p:ph idx="1"/>
          </p:nvPr>
        </p:nvSpPr>
        <p:spPr bwMode="auto">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marL="0" marR="0" lvl="0" indent="0" algn="l" defTabSz="914400" rtl="0" eaLnBrk="0" fontAlgn="base" latinLnBrk="0" hangingPunct="0">
              <a:lnSpc>
                <a:spcPct val="200000"/>
              </a:lnSpc>
              <a:spcBef>
                <a:spcPct val="0"/>
              </a:spcBef>
              <a:spcAft>
                <a:spcPts val="700"/>
              </a:spcAft>
              <a:buClrTx/>
              <a:buSzTx/>
              <a:tabLst/>
              <a:defRPr/>
            </a:pPr>
            <a:r>
              <a:rPr kumimoji="0" lang="en-GB" sz="1600" b="0" i="0" u="none" strike="noStrike" kern="0" cap="none" spc="0" normalizeH="0" baseline="0" noProof="0" dirty="0" smtClean="0">
                <a:ln>
                  <a:noFill/>
                </a:ln>
                <a:solidFill>
                  <a:srgbClr val="0C2D83"/>
                </a:solidFill>
                <a:effectLst/>
                <a:uLnTx/>
                <a:uFillTx/>
                <a:latin typeface="+mn-lt"/>
                <a:ea typeface="+mn-ea"/>
                <a:cs typeface="+mn-cs"/>
              </a:rPr>
              <a:t>The</a:t>
            </a:r>
            <a:r>
              <a:rPr kumimoji="0" lang="en-GB" sz="1600" b="0" i="0" u="none" strike="noStrike" kern="0" cap="none" spc="0" normalizeH="0" noProof="0" dirty="0" smtClean="0">
                <a:ln>
                  <a:noFill/>
                </a:ln>
                <a:solidFill>
                  <a:srgbClr val="0C2D83"/>
                </a:solidFill>
                <a:effectLst/>
                <a:uLnTx/>
                <a:uFillTx/>
                <a:latin typeface="+mn-lt"/>
                <a:ea typeface="+mn-ea"/>
                <a:cs typeface="+mn-cs"/>
              </a:rPr>
              <a:t> study was conducted by Muel Kaptein (partner at KPMG and professor at RSM Erasmus </a:t>
            </a:r>
            <a:r>
              <a:rPr kumimoji="0" lang="en-GB" sz="1600" b="0" i="0" u="none" strike="noStrike" kern="0" cap="none" spc="0" normalizeH="0" noProof="0" dirty="0" smtClean="0">
                <a:ln>
                  <a:noFill/>
                </a:ln>
                <a:solidFill>
                  <a:srgbClr val="0C2D83"/>
                </a:solidFill>
                <a:effectLst/>
                <a:uLnTx/>
                <a:uFillTx/>
                <a:latin typeface="+mn-lt"/>
                <a:ea typeface="+mn-ea"/>
                <a:cs typeface="+mn-cs"/>
              </a:rPr>
              <a:t>University Rotterdam), </a:t>
            </a:r>
            <a:r>
              <a:rPr kumimoji="0" lang="en-GB" sz="1600" b="0" i="0" u="none" strike="noStrike" kern="0" cap="none" spc="0" normalizeH="0" noProof="0" dirty="0" err="1" smtClean="0">
                <a:ln>
                  <a:noFill/>
                </a:ln>
                <a:solidFill>
                  <a:srgbClr val="0C2D83"/>
                </a:solidFill>
                <a:effectLst/>
                <a:uLnTx/>
                <a:uFillTx/>
                <a:latin typeface="+mn-lt"/>
                <a:ea typeface="+mn-ea"/>
                <a:cs typeface="+mn-cs"/>
              </a:rPr>
              <a:t>Rianne</a:t>
            </a:r>
            <a:r>
              <a:rPr kumimoji="0" lang="en-GB" sz="1600" b="0" i="0" u="none" strike="noStrike" kern="0" cap="none" spc="0" normalizeH="0" noProof="0" dirty="0" smtClean="0">
                <a:ln>
                  <a:noFill/>
                </a:ln>
                <a:solidFill>
                  <a:srgbClr val="0C2D83"/>
                </a:solidFill>
                <a:effectLst/>
                <a:uLnTx/>
                <a:uFillTx/>
                <a:latin typeface="+mn-lt"/>
                <a:ea typeface="+mn-ea"/>
                <a:cs typeface="+mn-cs"/>
              </a:rPr>
              <a:t> </a:t>
            </a:r>
            <a:r>
              <a:rPr kumimoji="0" lang="en-GB" sz="1600" b="0" i="0" u="none" strike="noStrike" kern="0" cap="none" spc="0" normalizeH="0" noProof="0" dirty="0" err="1" smtClean="0">
                <a:ln>
                  <a:noFill/>
                </a:ln>
                <a:solidFill>
                  <a:srgbClr val="0C2D83"/>
                </a:solidFill>
                <a:effectLst/>
                <a:uLnTx/>
                <a:uFillTx/>
                <a:latin typeface="+mn-lt"/>
                <a:ea typeface="+mn-ea"/>
                <a:cs typeface="+mn-cs"/>
              </a:rPr>
              <a:t>Reitsma</a:t>
            </a:r>
            <a:r>
              <a:rPr kumimoji="0" lang="en-GB" sz="1600" b="0" i="0" u="none" strike="noStrike" kern="0" cap="none" spc="0" normalizeH="0" noProof="0" dirty="0" smtClean="0">
                <a:ln>
                  <a:noFill/>
                </a:ln>
                <a:solidFill>
                  <a:srgbClr val="0C2D83"/>
                </a:solidFill>
                <a:effectLst/>
                <a:uLnTx/>
                <a:uFillTx/>
                <a:latin typeface="+mn-lt"/>
                <a:ea typeface="+mn-ea"/>
                <a:cs typeface="+mn-cs"/>
              </a:rPr>
              <a:t> (research assistant at RSM Erasmus University) and Martijn de Kiewit (senior manager at KPMG</a:t>
            </a:r>
            <a:r>
              <a:rPr kumimoji="0" lang="en-GB" sz="1600" b="0" i="0" u="none" strike="noStrike" kern="0" cap="none" spc="0" normalizeH="0" noProof="0" dirty="0" smtClean="0">
                <a:ln>
                  <a:noFill/>
                </a:ln>
                <a:solidFill>
                  <a:srgbClr val="0C2D83"/>
                </a:solidFill>
                <a:effectLst/>
                <a:uLnTx/>
                <a:uFillTx/>
                <a:latin typeface="+mn-lt"/>
                <a:ea typeface="+mn-ea"/>
                <a:cs typeface="+mn-cs"/>
              </a:rPr>
              <a:t>).</a:t>
            </a:r>
            <a:endParaRPr kumimoji="0" lang="en-US" sz="1200" b="1" i="0" u="none" strike="noStrike" kern="0" cap="none" spc="0" normalizeH="0" baseline="0" noProof="0" dirty="0">
              <a:ln>
                <a:noFill/>
              </a:ln>
              <a:solidFill>
                <a:srgbClr val="0C2D83"/>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Introduction</a:t>
            </a:r>
            <a:endParaRPr lang="en-US" dirty="0"/>
          </a:p>
        </p:txBody>
      </p:sp>
      <p:sp>
        <p:nvSpPr>
          <p:cNvPr id="3" name="Content Placeholder 2"/>
          <p:cNvSpPr>
            <a:spLocks noGrp="1"/>
          </p:cNvSpPr>
          <p:nvPr>
            <p:ph idx="1"/>
          </p:nvPr>
        </p:nvSpPr>
        <p:spPr/>
        <p:txBody>
          <a:bodyPr/>
          <a:lstStyle/>
          <a:p>
            <a:pPr marL="0" indent="0">
              <a:lnSpc>
                <a:spcPct val="150000"/>
              </a:lnSpc>
            </a:pPr>
            <a:r>
              <a:rPr lang="en-US" sz="1600" b="0" dirty="0" smtClean="0"/>
              <a:t>In this report, we present some findings of a study of the Global Fortune 200 with regard to:</a:t>
            </a:r>
          </a:p>
          <a:p>
            <a:pPr>
              <a:lnSpc>
                <a:spcPct val="150000"/>
              </a:lnSpc>
              <a:buFont typeface="Arial" pitchFamily="34" charset="0"/>
              <a:buChar char="•"/>
            </a:pPr>
            <a:r>
              <a:rPr lang="en-US" sz="1600" b="0" dirty="0" smtClean="0"/>
              <a:t>The number of companies with a mission statement;</a:t>
            </a:r>
          </a:p>
          <a:p>
            <a:pPr>
              <a:lnSpc>
                <a:spcPct val="150000"/>
              </a:lnSpc>
              <a:buFont typeface="Arial" pitchFamily="34" charset="0"/>
              <a:buChar char="•"/>
            </a:pPr>
            <a:r>
              <a:rPr lang="en-US" sz="1600" b="0" dirty="0" smtClean="0"/>
              <a:t>The content of such mission statements; and</a:t>
            </a:r>
          </a:p>
          <a:p>
            <a:pPr>
              <a:lnSpc>
                <a:spcPct val="150000"/>
              </a:lnSpc>
              <a:buFont typeface="Arial" pitchFamily="34" charset="0"/>
              <a:buChar char="•"/>
            </a:pPr>
            <a:r>
              <a:rPr lang="en-US" sz="1600" b="0" dirty="0" smtClean="0"/>
              <a:t>The manner in which the mission statements are embedded.</a:t>
            </a:r>
          </a:p>
          <a:p>
            <a:pPr>
              <a:lnSpc>
                <a:spcPct val="150000"/>
              </a:lnSpc>
              <a:buFont typeface="Arial" pitchFamily="34" charset="0"/>
              <a:buChar char="•"/>
            </a:pPr>
            <a:endParaRPr lang="en-US" sz="1600" b="0" dirty="0" smtClean="0"/>
          </a:p>
          <a:p>
            <a:pPr>
              <a:lnSpc>
                <a:spcPct val="150000"/>
              </a:lnSpc>
            </a:pPr>
            <a:endParaRPr lang="en-GB" b="0" dirty="0" smtClean="0"/>
          </a:p>
          <a:p>
            <a:pPr>
              <a:lnSpc>
                <a:spcPct val="150000"/>
              </a:lnSpc>
            </a:pPr>
            <a:endParaRPr lang="en-GB" b="0" dirty="0" smtClean="0"/>
          </a:p>
          <a:p>
            <a:pPr>
              <a:lnSpc>
                <a:spcPct val="150000"/>
              </a:lnSpc>
            </a:pPr>
            <a:r>
              <a:rPr lang="en-GB" b="0" dirty="0" smtClean="0"/>
              <a:t>Methodology</a:t>
            </a:r>
            <a:endParaRPr lang="en-US" b="0" dirty="0" smtClean="0"/>
          </a:p>
          <a:p>
            <a:pPr marL="0" indent="0"/>
            <a:r>
              <a:rPr lang="en-GB" sz="1600" b="0" dirty="0" smtClean="0"/>
              <a:t>The collection of mission statements was conducted by searching company websites. If no mission statement could be found, the companies were contacted by phone to ask whether they had a mission statement. The content of the mission statements was analysed by desk research. All companies with a mission statement were sent a questionnaire to ask how they embedded their mission statement. The response rate was 34%.</a:t>
            </a:r>
            <a:endParaRPr lang="en-US" sz="1600" b="0" dirty="0" smtClean="0"/>
          </a:p>
          <a:p>
            <a:endParaRPr lang="nl-NL" dirty="0" smtClean="0">
              <a:latin typeface="BernhardMod BT" pitchFamily="18"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GB" sz="2800" dirty="0" smtClean="0"/>
              <a:t>A mission statement can be defined as: </a:t>
            </a:r>
            <a:br>
              <a:rPr lang="en-GB" sz="2800" dirty="0" smtClean="0"/>
            </a:br>
            <a:endParaRPr lang="en-US" dirty="0"/>
          </a:p>
        </p:txBody>
      </p:sp>
      <p:sp>
        <p:nvSpPr>
          <p:cNvPr id="3" name="Content Placeholder 2"/>
          <p:cNvSpPr>
            <a:spLocks noGrp="1"/>
          </p:cNvSpPr>
          <p:nvPr>
            <p:ph idx="1"/>
          </p:nvPr>
        </p:nvSpPr>
        <p:spPr>
          <a:xfrm>
            <a:off x="2152650" y="1480220"/>
            <a:ext cx="8170863" cy="5453980"/>
          </a:xfrm>
        </p:spPr>
        <p:txBody>
          <a:bodyPr/>
          <a:lstStyle/>
          <a:p>
            <a:pPr marL="0" indent="0" algn="ctr">
              <a:lnSpc>
                <a:spcPct val="150000"/>
              </a:lnSpc>
            </a:pPr>
            <a:r>
              <a:rPr lang="en-GB" sz="1800" b="0" i="1" dirty="0" smtClean="0"/>
              <a:t>“a formal written document that captures the unique reason for a company’s existence.”</a:t>
            </a:r>
          </a:p>
          <a:p>
            <a:pPr>
              <a:lnSpc>
                <a:spcPct val="150000"/>
              </a:lnSpc>
            </a:pPr>
            <a:endParaRPr lang="en-GB" sz="1600" b="0" dirty="0" smtClean="0"/>
          </a:p>
          <a:p>
            <a:pPr marL="0" indent="0">
              <a:lnSpc>
                <a:spcPct val="150000"/>
              </a:lnSpc>
            </a:pPr>
            <a:r>
              <a:rPr lang="en-GB" sz="1600" b="0" dirty="0" smtClean="0"/>
              <a:t>Some other terms that are used by companies and academics include: </a:t>
            </a:r>
          </a:p>
          <a:p>
            <a:pPr>
              <a:lnSpc>
                <a:spcPct val="150000"/>
              </a:lnSpc>
              <a:buFont typeface="Arial" pitchFamily="34" charset="0"/>
              <a:buChar char="•"/>
            </a:pPr>
            <a:r>
              <a:rPr lang="en-GB" sz="1600" b="0" dirty="0" smtClean="0"/>
              <a:t>Corporate statement</a:t>
            </a:r>
            <a:endParaRPr lang="en-US" sz="1600" b="0" dirty="0" smtClean="0"/>
          </a:p>
          <a:p>
            <a:pPr lvl="0">
              <a:lnSpc>
                <a:spcPct val="150000"/>
              </a:lnSpc>
              <a:buFont typeface="Arial" pitchFamily="34" charset="0"/>
              <a:buChar char="•"/>
            </a:pPr>
            <a:r>
              <a:rPr lang="en-GB" sz="1600" b="0" dirty="0" smtClean="0"/>
              <a:t>Aims</a:t>
            </a:r>
            <a:endParaRPr lang="en-US" sz="1600" b="0" dirty="0" smtClean="0"/>
          </a:p>
          <a:p>
            <a:pPr lvl="0">
              <a:lnSpc>
                <a:spcPct val="150000"/>
              </a:lnSpc>
              <a:buFont typeface="Arial" pitchFamily="34" charset="0"/>
              <a:buChar char="•"/>
            </a:pPr>
            <a:r>
              <a:rPr lang="en-GB" sz="1600" b="0" dirty="0" smtClean="0"/>
              <a:t>Purpose</a:t>
            </a:r>
            <a:endParaRPr lang="en-US" sz="1600" b="0" dirty="0" smtClean="0"/>
          </a:p>
          <a:p>
            <a:pPr lvl="0">
              <a:lnSpc>
                <a:spcPct val="150000"/>
              </a:lnSpc>
              <a:buFont typeface="Arial" pitchFamily="34" charset="0"/>
              <a:buChar char="•"/>
            </a:pPr>
            <a:r>
              <a:rPr lang="en-GB" sz="1600" b="0" dirty="0" smtClean="0"/>
              <a:t>Credo</a:t>
            </a:r>
          </a:p>
          <a:p>
            <a:pPr lvl="0">
              <a:lnSpc>
                <a:spcPct val="150000"/>
              </a:lnSpc>
              <a:buFont typeface="Arial" pitchFamily="34" charset="0"/>
              <a:buChar char="•"/>
            </a:pPr>
            <a:r>
              <a:rPr lang="en-GB" sz="1600" b="0" dirty="0" smtClean="0"/>
              <a:t>Ultimate goal</a:t>
            </a:r>
            <a:endParaRPr lang="en-US" sz="1600" b="0" dirty="0" smtClean="0"/>
          </a:p>
          <a:p>
            <a:pPr lvl="0">
              <a:lnSpc>
                <a:spcPct val="150000"/>
              </a:lnSpc>
              <a:buFont typeface="Arial" pitchFamily="34" charset="0"/>
              <a:buChar char="•"/>
            </a:pPr>
            <a:r>
              <a:rPr lang="en-GB" sz="1600" b="0" dirty="0" smtClean="0"/>
              <a:t>Objective</a:t>
            </a:r>
          </a:p>
          <a:p>
            <a:pPr lvl="0">
              <a:lnSpc>
                <a:spcPct val="150000"/>
              </a:lnSpc>
              <a:buFont typeface="Arial" pitchFamily="34" charset="0"/>
              <a:buChar char="•"/>
            </a:pPr>
            <a:r>
              <a:rPr lang="en-GB" sz="1600" b="0" dirty="0" smtClean="0"/>
              <a:t>Philosophy</a:t>
            </a:r>
            <a:endParaRPr lang="en-US" sz="1600" b="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number of companies with a mission statement</a:t>
            </a:r>
            <a:endParaRPr lang="en-US" dirty="0"/>
          </a:p>
        </p:txBody>
      </p:sp>
      <p:sp>
        <p:nvSpPr>
          <p:cNvPr id="3" name="Content Placeholder 2"/>
          <p:cNvSpPr>
            <a:spLocks noGrp="1"/>
          </p:cNvSpPr>
          <p:nvPr>
            <p:ph idx="1"/>
          </p:nvPr>
        </p:nvSpPr>
        <p:spPr/>
        <p:txBody>
          <a:bodyPr/>
          <a:lstStyle/>
          <a:p>
            <a:pPr>
              <a:lnSpc>
                <a:spcPct val="150000"/>
              </a:lnSpc>
              <a:buFont typeface="Arial" pitchFamily="34" charset="0"/>
              <a:buChar char="•"/>
            </a:pPr>
            <a:r>
              <a:rPr lang="en-GB" sz="1600" b="0" dirty="0" smtClean="0"/>
              <a:t>In 2010, 47.5 % of the Fortune Global 200 companies have a mission statement.</a:t>
            </a:r>
          </a:p>
          <a:p>
            <a:pPr>
              <a:lnSpc>
                <a:spcPct val="150000"/>
              </a:lnSpc>
              <a:buFont typeface="Arial" pitchFamily="34" charset="0"/>
              <a:buChar char="•"/>
            </a:pPr>
            <a:r>
              <a:rPr lang="en-GB" sz="1600" b="0" dirty="0" smtClean="0"/>
              <a:t>In France and U.K., relatively a few companies have a mission statement, whereas in Germany and the  U.S. relatively many companies have a mission statement.</a:t>
            </a:r>
          </a:p>
          <a:p>
            <a:pPr>
              <a:lnSpc>
                <a:spcPct val="150000"/>
              </a:lnSpc>
              <a:buFont typeface="Arial" pitchFamily="34" charset="0"/>
              <a:buChar char="•"/>
            </a:pPr>
            <a:r>
              <a:rPr lang="en-GB" sz="1600" b="0" dirty="0" smtClean="0"/>
              <a:t>30% of these companies have had a mission statement for less than 10 years.</a:t>
            </a:r>
          </a:p>
          <a:p>
            <a:pPr>
              <a:lnSpc>
                <a:spcPct val="150000"/>
              </a:lnSpc>
              <a:buFont typeface="Arial" pitchFamily="34" charset="0"/>
              <a:buChar char="•"/>
            </a:pPr>
            <a:r>
              <a:rPr lang="en-GB" sz="1600" b="0" dirty="0" smtClean="0"/>
              <a:t>25% of these companies have had  a mission statement for more than 30 years.</a:t>
            </a:r>
          </a:p>
          <a:p>
            <a:endParaRPr lang="en-GB"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Reasons for having a mission statement</a:t>
            </a:r>
            <a:endParaRPr lang="en-US" dirty="0"/>
          </a:p>
        </p:txBody>
      </p:sp>
      <p:sp>
        <p:nvSpPr>
          <p:cNvPr id="3" name="Content Placeholder 2"/>
          <p:cNvSpPr>
            <a:spLocks noGrp="1"/>
          </p:cNvSpPr>
          <p:nvPr>
            <p:ph idx="1"/>
          </p:nvPr>
        </p:nvSpPr>
        <p:spPr>
          <a:xfrm>
            <a:off x="2129458" y="1828800"/>
            <a:ext cx="8194055" cy="4259932"/>
          </a:xfrm>
        </p:spPr>
        <p:txBody>
          <a:bodyPr/>
          <a:lstStyle/>
          <a:p>
            <a:pPr marL="0" indent="0">
              <a:lnSpc>
                <a:spcPct val="150000"/>
              </a:lnSpc>
            </a:pPr>
            <a:r>
              <a:rPr lang="en-GB" sz="1600" b="0" dirty="0" smtClean="0"/>
              <a:t>According to companies that have a mission statement, the reasons for having one are</a:t>
            </a:r>
            <a:r>
              <a:rPr lang="en-GB" sz="1600" dirty="0" smtClean="0"/>
              <a:t>:</a:t>
            </a:r>
            <a:endParaRPr lang="en-GB" sz="1600" b="0" dirty="0" smtClean="0"/>
          </a:p>
          <a:p>
            <a:pPr>
              <a:lnSpc>
                <a:spcPct val="150000"/>
              </a:lnSpc>
            </a:pPr>
            <a:r>
              <a:rPr lang="en-GB" sz="1600" b="0" dirty="0" smtClean="0"/>
              <a:t>1.</a:t>
            </a:r>
            <a:r>
              <a:rPr lang="en-US" sz="1600" b="0" dirty="0" smtClean="0"/>
              <a:t> </a:t>
            </a:r>
            <a:r>
              <a:rPr lang="en-GB" sz="1600" b="0" dirty="0" smtClean="0"/>
              <a:t>To clarify the goals and objectives of the company 		55%	</a:t>
            </a:r>
            <a:endParaRPr lang="en-US" sz="1600" b="0" dirty="0" smtClean="0"/>
          </a:p>
          <a:p>
            <a:pPr>
              <a:lnSpc>
                <a:spcPct val="150000"/>
              </a:lnSpc>
            </a:pPr>
            <a:r>
              <a:rPr lang="en-GB" sz="1600" b="0" dirty="0" smtClean="0"/>
              <a:t>2. To define the scope/activities of the business			55%</a:t>
            </a:r>
            <a:endParaRPr lang="en-US" sz="1600" b="0" dirty="0" smtClean="0"/>
          </a:p>
          <a:p>
            <a:pPr>
              <a:lnSpc>
                <a:spcPct val="150000"/>
              </a:lnSpc>
            </a:pPr>
            <a:r>
              <a:rPr lang="en-GB" sz="1600" b="0" dirty="0" smtClean="0"/>
              <a:t>3. To motivate employees					48%</a:t>
            </a:r>
            <a:endParaRPr lang="en-US" sz="1600" b="0" dirty="0" smtClean="0"/>
          </a:p>
          <a:p>
            <a:pPr>
              <a:lnSpc>
                <a:spcPct val="150000"/>
              </a:lnSpc>
            </a:pPr>
            <a:r>
              <a:rPr lang="en-GB" sz="1600" b="0" dirty="0" smtClean="0"/>
              <a:t>4. To create company identity towards external stakeholders		41%</a:t>
            </a:r>
            <a:endParaRPr lang="en-US" sz="1600" b="0" dirty="0" smtClean="0"/>
          </a:p>
          <a:p>
            <a:pPr>
              <a:lnSpc>
                <a:spcPct val="150000"/>
              </a:lnSpc>
            </a:pPr>
            <a:r>
              <a:rPr lang="en-GB" sz="1600" b="0" dirty="0" smtClean="0"/>
              <a:t>5. To provide purpose and direction for employees			35%</a:t>
            </a:r>
            <a:endParaRPr lang="en-US" sz="1600" b="0" dirty="0" smtClean="0"/>
          </a:p>
          <a:p>
            <a:pPr>
              <a:lnSpc>
                <a:spcPct val="150000"/>
              </a:lnSpc>
            </a:pPr>
            <a:r>
              <a:rPr lang="en-GB" sz="1600" b="0" dirty="0" smtClean="0"/>
              <a:t>6. To distinguish the company from competitors			29%</a:t>
            </a:r>
            <a:endParaRPr lang="en-US" sz="1600" b="0" dirty="0" smtClean="0"/>
          </a:p>
          <a:p>
            <a:pPr>
              <a:lnSpc>
                <a:spcPct val="150000"/>
              </a:lnSpc>
            </a:pPr>
            <a:r>
              <a:rPr lang="en-GB" sz="1600" b="0" dirty="0" smtClean="0"/>
              <a:t>7. To define behavioural standards and values within </a:t>
            </a:r>
            <a:r>
              <a:rPr lang="en-GB" sz="1600" b="0" smtClean="0"/>
              <a:t>the company</a:t>
            </a:r>
            <a:r>
              <a:rPr lang="en-GB" sz="1600" b="0" dirty="0" smtClean="0"/>
              <a:t>	10%</a:t>
            </a:r>
            <a:endParaRPr lang="en-US" sz="1600" b="0" dirty="0" smtClean="0"/>
          </a:p>
          <a:p>
            <a:endParaRPr lang="en-US" b="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Updating the mission statement</a:t>
            </a:r>
            <a:endParaRPr lang="en-US" dirty="0"/>
          </a:p>
        </p:txBody>
      </p:sp>
      <p:sp>
        <p:nvSpPr>
          <p:cNvPr id="3" name="Content Placeholder 2"/>
          <p:cNvSpPr>
            <a:spLocks noGrp="1"/>
          </p:cNvSpPr>
          <p:nvPr>
            <p:ph idx="1"/>
          </p:nvPr>
        </p:nvSpPr>
        <p:spPr/>
        <p:txBody>
          <a:bodyPr/>
          <a:lstStyle/>
          <a:p>
            <a:pPr>
              <a:lnSpc>
                <a:spcPct val="150000"/>
              </a:lnSpc>
            </a:pPr>
            <a:r>
              <a:rPr lang="en-US" sz="1600" b="0" dirty="0" smtClean="0"/>
              <a:t>Numbers:</a:t>
            </a:r>
          </a:p>
          <a:p>
            <a:pPr>
              <a:lnSpc>
                <a:spcPct val="150000"/>
              </a:lnSpc>
              <a:buFont typeface="Arial" pitchFamily="34" charset="0"/>
              <a:buChar char="•"/>
            </a:pPr>
            <a:r>
              <a:rPr lang="en-US" sz="1600" b="0" dirty="0" smtClean="0"/>
              <a:t>38% updated their mission statement in the last year. </a:t>
            </a:r>
          </a:p>
          <a:p>
            <a:pPr>
              <a:lnSpc>
                <a:spcPct val="150000"/>
              </a:lnSpc>
              <a:buFont typeface="Arial" pitchFamily="34" charset="0"/>
              <a:buChar char="•"/>
            </a:pPr>
            <a:r>
              <a:rPr lang="en-US" sz="1600" b="0" dirty="0" smtClean="0"/>
              <a:t>81% updated their mission statement the last 5 years.</a:t>
            </a:r>
          </a:p>
          <a:p>
            <a:pPr>
              <a:lnSpc>
                <a:spcPct val="150000"/>
              </a:lnSpc>
            </a:pPr>
            <a:endParaRPr lang="en-US" sz="1600" b="0" dirty="0" smtClean="0"/>
          </a:p>
          <a:p>
            <a:pPr>
              <a:lnSpc>
                <a:spcPct val="150000"/>
              </a:lnSpc>
            </a:pPr>
            <a:r>
              <a:rPr lang="en-US" sz="1600" b="0" dirty="0" smtClean="0"/>
              <a:t>Reasons:</a:t>
            </a:r>
          </a:p>
          <a:p>
            <a:pPr>
              <a:lnSpc>
                <a:spcPct val="150000"/>
              </a:lnSpc>
              <a:buFont typeface="Arial" pitchFamily="34" charset="0"/>
              <a:buChar char="•"/>
            </a:pPr>
            <a:r>
              <a:rPr lang="en-US" sz="1600" b="0" dirty="0" smtClean="0"/>
              <a:t>43% updated their mission statement because of a change in business purpose and direction.</a:t>
            </a:r>
          </a:p>
          <a:p>
            <a:pPr>
              <a:lnSpc>
                <a:spcPct val="150000"/>
              </a:lnSpc>
              <a:buFont typeface="Arial" pitchFamily="34" charset="0"/>
              <a:buChar char="•"/>
            </a:pPr>
            <a:r>
              <a:rPr lang="en-US" sz="1600" b="0" dirty="0" smtClean="0"/>
              <a:t>31% updated their mission statement to refocus the organization.</a:t>
            </a:r>
          </a:p>
          <a:p>
            <a:pPr>
              <a:lnSpc>
                <a:spcPct val="150000"/>
              </a:lnSpc>
              <a:buFont typeface="Arial" pitchFamily="34" charset="0"/>
              <a:buChar char="•"/>
            </a:pPr>
            <a:r>
              <a:rPr lang="en-US" sz="1600" b="0" dirty="0" smtClean="0"/>
              <a:t>17% </a:t>
            </a:r>
            <a:r>
              <a:rPr lang="en-GB" sz="1600" b="0" dirty="0" smtClean="0"/>
              <a:t>indicated that the financial-economic crisis led them to update their mission statement.</a:t>
            </a:r>
            <a:endParaRPr lang="en-US" sz="1600" b="0" dirty="0" smtClean="0"/>
          </a:p>
          <a:p>
            <a:pPr>
              <a:lnSpc>
                <a:spcPct val="150000"/>
              </a:lnSpc>
            </a:pPr>
            <a:r>
              <a:rPr lang="en-US" sz="1600" b="0" dirty="0" smtClean="0"/>
              <a:t>35% of the companies evaluate their mission statement on a regular basis.</a:t>
            </a:r>
            <a:endParaRPr lang="en-US" sz="1600"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The Process of mission statement development</a:t>
            </a:r>
            <a:endParaRPr lang="en-US" dirty="0"/>
          </a:p>
        </p:txBody>
      </p:sp>
      <p:sp>
        <p:nvSpPr>
          <p:cNvPr id="3" name="Content Placeholder 2"/>
          <p:cNvSpPr>
            <a:spLocks noGrp="1"/>
          </p:cNvSpPr>
          <p:nvPr>
            <p:ph idx="1"/>
          </p:nvPr>
        </p:nvSpPr>
        <p:spPr/>
        <p:txBody>
          <a:bodyPr/>
          <a:lstStyle/>
          <a:p>
            <a:pPr>
              <a:lnSpc>
                <a:spcPct val="200000"/>
              </a:lnSpc>
              <a:buFont typeface="Arial" pitchFamily="34" charset="0"/>
              <a:buChar char="•"/>
            </a:pPr>
            <a:r>
              <a:rPr lang="en-GB" sz="1600" b="0" dirty="0" smtClean="0"/>
              <a:t>In all of the companies, top management was involved in the mission statement development process;.</a:t>
            </a:r>
          </a:p>
          <a:p>
            <a:pPr>
              <a:lnSpc>
                <a:spcPct val="200000"/>
              </a:lnSpc>
              <a:buFont typeface="Arial" pitchFamily="34" charset="0"/>
              <a:buChar char="•"/>
            </a:pPr>
            <a:r>
              <a:rPr lang="en-GB" sz="1600" b="0" dirty="0" smtClean="0"/>
              <a:t> 52%  involved middle management;</a:t>
            </a:r>
          </a:p>
          <a:p>
            <a:pPr>
              <a:lnSpc>
                <a:spcPct val="200000"/>
              </a:lnSpc>
              <a:buFont typeface="Arial" pitchFamily="34" charset="0"/>
              <a:buChar char="•"/>
            </a:pPr>
            <a:r>
              <a:rPr lang="en-GB" sz="1600" b="0" dirty="0" smtClean="0"/>
              <a:t> 45% involved employees;</a:t>
            </a:r>
          </a:p>
          <a:p>
            <a:pPr>
              <a:lnSpc>
                <a:spcPct val="200000"/>
              </a:lnSpc>
              <a:buFont typeface="Arial" pitchFamily="34" charset="0"/>
              <a:buChar char="•"/>
            </a:pPr>
            <a:r>
              <a:rPr lang="en-GB" sz="1600" b="0" dirty="0" smtClean="0"/>
              <a:t> 17% involved customers; and</a:t>
            </a:r>
          </a:p>
          <a:p>
            <a:pPr>
              <a:lnSpc>
                <a:spcPct val="200000"/>
              </a:lnSpc>
              <a:buFont typeface="Arial" pitchFamily="34" charset="0"/>
              <a:buChar char="•"/>
            </a:pPr>
            <a:r>
              <a:rPr lang="en-GB" sz="1600" b="0" dirty="0" smtClean="0"/>
              <a:t> 15% involved shareholders and investors.</a:t>
            </a:r>
            <a:endParaRPr lang="en-US" sz="1600" b="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The content of mission statements</a:t>
            </a:r>
            <a:endParaRPr lang="en-US" dirty="0"/>
          </a:p>
        </p:txBody>
      </p:sp>
      <p:sp>
        <p:nvSpPr>
          <p:cNvPr id="3" name="Content Placeholder 2"/>
          <p:cNvSpPr>
            <a:spLocks noGrp="1"/>
          </p:cNvSpPr>
          <p:nvPr>
            <p:ph idx="1"/>
          </p:nvPr>
        </p:nvSpPr>
        <p:spPr/>
        <p:txBody>
          <a:bodyPr/>
          <a:lstStyle/>
          <a:p>
            <a:pPr>
              <a:lnSpc>
                <a:spcPct val="150000"/>
              </a:lnSpc>
              <a:buFont typeface="Arial" pitchFamily="34" charset="0"/>
              <a:buChar char="•"/>
            </a:pPr>
            <a:r>
              <a:rPr lang="en-US" sz="1600" b="0" dirty="0" smtClean="0"/>
              <a:t>60% of the mission statements consist of one sentence only;</a:t>
            </a:r>
          </a:p>
          <a:p>
            <a:pPr>
              <a:lnSpc>
                <a:spcPct val="150000"/>
              </a:lnSpc>
              <a:buFont typeface="Arial" pitchFamily="34" charset="0"/>
              <a:buChar char="•"/>
            </a:pPr>
            <a:r>
              <a:rPr lang="en-US" sz="1600" b="0" dirty="0" smtClean="0"/>
              <a:t>54% of the mission statements, do not mention a specific stakeholder;</a:t>
            </a:r>
          </a:p>
          <a:p>
            <a:pPr>
              <a:lnSpc>
                <a:spcPct val="150000"/>
              </a:lnSpc>
              <a:buFont typeface="Arial" pitchFamily="34" charset="0"/>
              <a:buChar char="•"/>
            </a:pPr>
            <a:r>
              <a:rPr lang="en-US" sz="1600" b="0" dirty="0" smtClean="0"/>
              <a:t>21% of the mission statements mention only customers as stakeholder;</a:t>
            </a:r>
          </a:p>
          <a:p>
            <a:pPr>
              <a:lnSpc>
                <a:spcPct val="150000"/>
              </a:lnSpc>
              <a:buFont typeface="Arial" pitchFamily="34" charset="0"/>
              <a:buChar char="•"/>
            </a:pPr>
            <a:r>
              <a:rPr lang="en-US" sz="1600" b="0" dirty="0" smtClean="0"/>
              <a:t>6% of the mission statements mention only investors or shareholders as stakeholder; and</a:t>
            </a:r>
          </a:p>
          <a:p>
            <a:pPr>
              <a:lnSpc>
                <a:spcPct val="150000"/>
              </a:lnSpc>
              <a:buFont typeface="Arial" pitchFamily="34" charset="0"/>
              <a:buChar char="•"/>
            </a:pPr>
            <a:r>
              <a:rPr lang="en-US" sz="1600" b="0" dirty="0" smtClean="0"/>
              <a:t>15% of the mission statements, explicitly mention employees.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Communication of mission statement to management and employees</a:t>
            </a:r>
            <a:endParaRPr lang="en-US" dirty="0"/>
          </a:p>
        </p:txBody>
      </p:sp>
      <p:graphicFrame>
        <p:nvGraphicFramePr>
          <p:cNvPr id="4" name="Chart 3"/>
          <p:cNvGraphicFramePr/>
          <p:nvPr/>
        </p:nvGraphicFramePr>
        <p:xfrm>
          <a:off x="2489498" y="2344316"/>
          <a:ext cx="8352929" cy="6768752"/>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p:cNvSpPr txBox="1">
            <a:spLocks/>
          </p:cNvSpPr>
          <p:nvPr/>
        </p:nvSpPr>
        <p:spPr bwMode="auto">
          <a:xfrm>
            <a:off x="2152650" y="1828800"/>
            <a:ext cx="8170863" cy="51054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marL="342900" marR="0" lvl="0" indent="-342900" algn="l" defTabSz="914400" rtl="0" eaLnBrk="0" fontAlgn="base" latinLnBrk="0" hangingPunct="0">
              <a:lnSpc>
                <a:spcPct val="200000"/>
              </a:lnSpc>
              <a:spcBef>
                <a:spcPct val="0"/>
              </a:spcBef>
              <a:spcAft>
                <a:spcPts val="700"/>
              </a:spcAft>
              <a:buClrTx/>
              <a:buSzTx/>
              <a:buFont typeface="Arial" pitchFamily="34" charset="0"/>
              <a:buChar char="•"/>
              <a:tabLst/>
              <a:defRPr/>
            </a:pPr>
            <a:r>
              <a:rPr lang="en-GB" sz="1600" kern="0" dirty="0" smtClean="0">
                <a:solidFill>
                  <a:srgbClr val="0C2D83"/>
                </a:solidFill>
                <a:latin typeface="+mn-lt"/>
              </a:rPr>
              <a:t>Mission statements are </a:t>
            </a:r>
            <a:r>
              <a:rPr kumimoji="0" lang="en-GB" sz="1600" b="0" i="0" u="none" strike="noStrike" kern="0" cap="none" spc="0" normalizeH="0" noProof="0" dirty="0" smtClean="0">
                <a:ln>
                  <a:noFill/>
                </a:ln>
                <a:solidFill>
                  <a:srgbClr val="0C2D83"/>
                </a:solidFill>
                <a:effectLst/>
                <a:uLnTx/>
                <a:uFillTx/>
                <a:latin typeface="+mn-lt"/>
                <a:ea typeface="+mn-ea"/>
                <a:cs typeface="+mn-cs"/>
              </a:rPr>
              <a:t>communicated internally in the following </a:t>
            </a:r>
            <a:r>
              <a:rPr lang="en-GB" sz="1600" kern="0" dirty="0" smtClean="0">
                <a:solidFill>
                  <a:srgbClr val="0C2D83"/>
                </a:solidFill>
                <a:latin typeface="+mn-lt"/>
              </a:rPr>
              <a:t>manner</a:t>
            </a:r>
            <a:r>
              <a:rPr kumimoji="0" lang="en-GB" sz="1600" b="0" i="0" u="none" strike="noStrike" kern="0" cap="none" spc="0" normalizeH="0" noProof="0" dirty="0" smtClean="0">
                <a:ln>
                  <a:noFill/>
                </a:ln>
                <a:solidFill>
                  <a:srgbClr val="0C2D83"/>
                </a:solidFill>
                <a:effectLst/>
                <a:uLnTx/>
                <a:uFillTx/>
                <a:latin typeface="+mn-lt"/>
                <a:ea typeface="+mn-ea"/>
                <a:cs typeface="+mn-cs"/>
              </a:rPr>
              <a:t>:</a:t>
            </a:r>
            <a:endParaRPr kumimoji="0" lang="en-US" sz="1200" b="1" i="0" u="none" strike="noStrike" kern="0" cap="none" spc="0" normalizeH="0" baseline="0" noProof="0" dirty="0">
              <a:ln>
                <a:noFill/>
              </a:ln>
              <a:solidFill>
                <a:srgbClr val="0C2D83"/>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Univers 45 Light"/>
        <a:ea typeface=""/>
        <a:cs typeface=""/>
      </a:majorFont>
      <a:minorFont>
        <a:latin typeface="Univers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22590</TotalTime>
  <Words>908</Words>
  <Application>Microsoft Office PowerPoint</Application>
  <PresentationFormat>Custom</PresentationFormat>
  <Paragraphs>96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Slide 0</vt:lpstr>
      <vt:lpstr>1. Introduction</vt:lpstr>
      <vt:lpstr>2. A mission statement can be defined as:  </vt:lpstr>
      <vt:lpstr>3. The number of companies with a mission statement</vt:lpstr>
      <vt:lpstr>4. Reasons for having a mission statement</vt:lpstr>
      <vt:lpstr>5. Updating the mission statement</vt:lpstr>
      <vt:lpstr>6. The Process of mission statement development</vt:lpstr>
      <vt:lpstr>7. The content of mission statements</vt:lpstr>
      <vt:lpstr>8. Communication of mission statement to management and employees</vt:lpstr>
      <vt:lpstr>9. Communication of mission statement to external stakeholders</vt:lpstr>
      <vt:lpstr>10. Other implementation facts</vt:lpstr>
      <vt:lpstr>11. Some reflections</vt:lpstr>
      <vt:lpstr>Contact details</vt:lpstr>
    </vt:vector>
  </TitlesOfParts>
  <Company>KPMG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A4 aflopend</dc:title>
  <dc:creator>Jack Bol</dc:creator>
  <cp:lastModifiedBy>mkaptein</cp:lastModifiedBy>
  <cp:revision>617</cp:revision>
  <dcterms:created xsi:type="dcterms:W3CDTF">2001-05-30T12:59:25Z</dcterms:created>
  <dcterms:modified xsi:type="dcterms:W3CDTF">2011-02-05T08:43:14Z</dcterms:modified>
</cp:coreProperties>
</file>